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6" r:id="rId1"/>
  </p:sldMasterIdLst>
  <p:notesMasterIdLst>
    <p:notesMasterId r:id="rId47"/>
  </p:notesMasterIdLst>
  <p:sldIdLst>
    <p:sldId id="2203" r:id="rId2"/>
    <p:sldId id="2215" r:id="rId3"/>
    <p:sldId id="2216" r:id="rId4"/>
    <p:sldId id="2243" r:id="rId5"/>
    <p:sldId id="2217" r:id="rId6"/>
    <p:sldId id="2214" r:id="rId7"/>
    <p:sldId id="720" r:id="rId8"/>
    <p:sldId id="693" r:id="rId9"/>
    <p:sldId id="2222" r:id="rId10"/>
    <p:sldId id="2218" r:id="rId11"/>
    <p:sldId id="2219" r:id="rId12"/>
    <p:sldId id="2223" r:id="rId13"/>
    <p:sldId id="2224" r:id="rId14"/>
    <p:sldId id="2242" r:id="rId15"/>
    <p:sldId id="2226" r:id="rId16"/>
    <p:sldId id="695" r:id="rId17"/>
    <p:sldId id="694" r:id="rId18"/>
    <p:sldId id="696" r:id="rId19"/>
    <p:sldId id="2227" r:id="rId20"/>
    <p:sldId id="2228" r:id="rId21"/>
    <p:sldId id="709" r:id="rId22"/>
    <p:sldId id="698" r:id="rId23"/>
    <p:sldId id="699" r:id="rId24"/>
    <p:sldId id="2229" r:id="rId25"/>
    <p:sldId id="715" r:id="rId26"/>
    <p:sldId id="719" r:id="rId27"/>
    <p:sldId id="718" r:id="rId28"/>
    <p:sldId id="2231" r:id="rId29"/>
    <p:sldId id="2232" r:id="rId30"/>
    <p:sldId id="2234" r:id="rId31"/>
    <p:sldId id="700" r:id="rId32"/>
    <p:sldId id="701" r:id="rId33"/>
    <p:sldId id="2237" r:id="rId34"/>
    <p:sldId id="2238" r:id="rId35"/>
    <p:sldId id="2239" r:id="rId36"/>
    <p:sldId id="2236" r:id="rId37"/>
    <p:sldId id="2230" r:id="rId38"/>
    <p:sldId id="702" r:id="rId39"/>
    <p:sldId id="704" r:id="rId40"/>
    <p:sldId id="705" r:id="rId41"/>
    <p:sldId id="710" r:id="rId42"/>
    <p:sldId id="1636" r:id="rId43"/>
    <p:sldId id="2182" r:id="rId44"/>
    <p:sldId id="2241" r:id="rId45"/>
    <p:sldId id="224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8FB9D1-01F6-4D0B-ADA1-7C273EAC7702}">
          <p14:sldIdLst>
            <p14:sldId id="2203"/>
            <p14:sldId id="2215"/>
            <p14:sldId id="2216"/>
            <p14:sldId id="2243"/>
            <p14:sldId id="2217"/>
            <p14:sldId id="2214"/>
            <p14:sldId id="720"/>
            <p14:sldId id="693"/>
            <p14:sldId id="2222"/>
            <p14:sldId id="2218"/>
            <p14:sldId id="2219"/>
            <p14:sldId id="2223"/>
            <p14:sldId id="2224"/>
            <p14:sldId id="2242"/>
            <p14:sldId id="2226"/>
            <p14:sldId id="695"/>
            <p14:sldId id="694"/>
            <p14:sldId id="696"/>
            <p14:sldId id="2227"/>
            <p14:sldId id="2228"/>
            <p14:sldId id="709"/>
            <p14:sldId id="698"/>
            <p14:sldId id="699"/>
            <p14:sldId id="2229"/>
            <p14:sldId id="715"/>
            <p14:sldId id="719"/>
            <p14:sldId id="718"/>
            <p14:sldId id="2231"/>
            <p14:sldId id="2232"/>
            <p14:sldId id="2234"/>
            <p14:sldId id="700"/>
            <p14:sldId id="701"/>
            <p14:sldId id="2237"/>
            <p14:sldId id="2238"/>
            <p14:sldId id="2239"/>
            <p14:sldId id="2236"/>
            <p14:sldId id="2230"/>
            <p14:sldId id="702"/>
            <p14:sldId id="704"/>
            <p14:sldId id="705"/>
            <p14:sldId id="710"/>
            <p14:sldId id="1636"/>
            <p14:sldId id="2182"/>
            <p14:sldId id="2241"/>
            <p14:sldId id="22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FFFF"/>
    <a:srgbClr val="0000FF"/>
    <a:srgbClr val="82DAFF"/>
    <a:srgbClr val="AEAEAE"/>
    <a:srgbClr val="7F7F7F"/>
    <a:srgbClr val="0070C0"/>
    <a:srgbClr val="002060"/>
    <a:srgbClr val="5B9BD5"/>
    <a:srgbClr val="FF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4" autoAdjust="0"/>
    <p:restoredTop sz="90762" autoAdjust="0"/>
  </p:normalViewPr>
  <p:slideViewPr>
    <p:cSldViewPr snapToGrid="0" snapToObjects="1">
      <p:cViewPr varScale="1">
        <p:scale>
          <a:sx n="78" d="100"/>
          <a:sy n="78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1FDB9-2DD4-45D9-AA21-7CB73DE9D3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33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8667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345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969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/>
              <a:t>Program (BS PHD)</a:t>
            </a:r>
          </a:p>
          <a:p>
            <a:pPr marL="457200" indent="-457200">
              <a:buAutoNum type="arabicPeriod"/>
            </a:pPr>
            <a:r>
              <a:rPr lang="zh-CN" altLang="en-US" dirty="0"/>
              <a:t>全球高校相关专业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相关领域牛人</a:t>
            </a:r>
          </a:p>
        </p:txBody>
      </p:sp>
    </p:spTree>
    <p:extLst>
      <p:ext uri="{BB962C8B-B14F-4D97-AF65-F5344CB8AC3E}">
        <p14:creationId xmlns:p14="http://schemas.microsoft.com/office/powerpoint/2010/main" val="1007697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Karp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Karp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00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916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3410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99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6959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23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9846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741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8157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1FDB9-2DD4-45D9-AA21-7CB73DE9D3C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4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60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94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94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74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177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89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94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19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1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00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50838">
              <a:lnSpc>
                <a:spcPct val="100000"/>
              </a:lnSpc>
              <a:spcBef>
                <a:spcPts val="0"/>
              </a:spcBef>
              <a:buSzTx/>
              <a:buNone/>
              <a:defRPr sz="153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215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5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9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91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85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9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90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1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05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22D9-04A6-4A54-B97F-9A0C34CA7190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73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jpeg"/><Relationship Id="rId11" Type="http://schemas.openxmlformats.org/officeDocument/2006/relationships/image" Target="../media/image86.jpe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jpeg"/><Relationship Id="rId9" Type="http://schemas.openxmlformats.org/officeDocument/2006/relationships/image" Target="../media/image8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13" Type="http://schemas.openxmlformats.org/officeDocument/2006/relationships/image" Target="../media/image119.jpeg"/><Relationship Id="rId18" Type="http://schemas.openxmlformats.org/officeDocument/2006/relationships/image" Target="../media/image124.jpeg"/><Relationship Id="rId3" Type="http://schemas.openxmlformats.org/officeDocument/2006/relationships/image" Target="../media/image109.png"/><Relationship Id="rId21" Type="http://schemas.openxmlformats.org/officeDocument/2006/relationships/image" Target="../media/image127.gif"/><Relationship Id="rId7" Type="http://schemas.openxmlformats.org/officeDocument/2006/relationships/image" Target="../media/image113.jpeg"/><Relationship Id="rId12" Type="http://schemas.openxmlformats.org/officeDocument/2006/relationships/image" Target="../media/image118.jpeg"/><Relationship Id="rId17" Type="http://schemas.openxmlformats.org/officeDocument/2006/relationships/image" Target="../media/image123.jpeg"/><Relationship Id="rId25" Type="http://schemas.openxmlformats.org/officeDocument/2006/relationships/image" Target="../media/image131.jpeg"/><Relationship Id="rId2" Type="http://schemas.openxmlformats.org/officeDocument/2006/relationships/image" Target="../media/image108.png"/><Relationship Id="rId16" Type="http://schemas.openxmlformats.org/officeDocument/2006/relationships/image" Target="../media/image122.jpe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24" Type="http://schemas.openxmlformats.org/officeDocument/2006/relationships/image" Target="../media/image130.jpeg"/><Relationship Id="rId5" Type="http://schemas.openxmlformats.org/officeDocument/2006/relationships/image" Target="../media/image111.jpeg"/><Relationship Id="rId15" Type="http://schemas.openxmlformats.org/officeDocument/2006/relationships/image" Target="../media/image121.jpeg"/><Relationship Id="rId23" Type="http://schemas.openxmlformats.org/officeDocument/2006/relationships/image" Target="../media/image129.jpeg"/><Relationship Id="rId10" Type="http://schemas.openxmlformats.org/officeDocument/2006/relationships/image" Target="../media/image116.jpeg"/><Relationship Id="rId19" Type="http://schemas.openxmlformats.org/officeDocument/2006/relationships/image" Target="../media/image125.jpeg"/><Relationship Id="rId4" Type="http://schemas.openxmlformats.org/officeDocument/2006/relationships/image" Target="../media/image110.png"/><Relationship Id="rId9" Type="http://schemas.openxmlformats.org/officeDocument/2006/relationships/image" Target="../media/image115.jpeg"/><Relationship Id="rId14" Type="http://schemas.openxmlformats.org/officeDocument/2006/relationships/image" Target="../media/image120.jpeg"/><Relationship Id="rId22" Type="http://schemas.openxmlformats.org/officeDocument/2006/relationships/image" Target="../media/image12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gif"/><Relationship Id="rId13" Type="http://schemas.openxmlformats.org/officeDocument/2006/relationships/image" Target="../media/image112.jpeg"/><Relationship Id="rId18" Type="http://schemas.openxmlformats.org/officeDocument/2006/relationships/image" Target="../media/image117.jpeg"/><Relationship Id="rId3" Type="http://schemas.openxmlformats.org/officeDocument/2006/relationships/image" Target="../media/image133.jpeg"/><Relationship Id="rId21" Type="http://schemas.openxmlformats.org/officeDocument/2006/relationships/image" Target="../media/image141.jpeg"/><Relationship Id="rId7" Type="http://schemas.openxmlformats.org/officeDocument/2006/relationships/image" Target="../media/image136.jpeg"/><Relationship Id="rId12" Type="http://schemas.openxmlformats.org/officeDocument/2006/relationships/image" Target="../media/image111.jpeg"/><Relationship Id="rId17" Type="http://schemas.openxmlformats.org/officeDocument/2006/relationships/image" Target="../media/image116.jpeg"/><Relationship Id="rId2" Type="http://schemas.openxmlformats.org/officeDocument/2006/relationships/image" Target="../media/image132.jpeg"/><Relationship Id="rId16" Type="http://schemas.openxmlformats.org/officeDocument/2006/relationships/image" Target="../media/image115.jpeg"/><Relationship Id="rId20" Type="http://schemas.openxmlformats.org/officeDocument/2006/relationships/image" Target="../media/image14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138.jpeg"/><Relationship Id="rId24" Type="http://schemas.openxmlformats.org/officeDocument/2006/relationships/image" Target="../media/image144.jpeg"/><Relationship Id="rId5" Type="http://schemas.openxmlformats.org/officeDocument/2006/relationships/image" Target="../media/image135.jpeg"/><Relationship Id="rId15" Type="http://schemas.openxmlformats.org/officeDocument/2006/relationships/image" Target="../media/image114.jpeg"/><Relationship Id="rId23" Type="http://schemas.openxmlformats.org/officeDocument/2006/relationships/image" Target="../media/image143.jpeg"/><Relationship Id="rId10" Type="http://schemas.openxmlformats.org/officeDocument/2006/relationships/image" Target="../media/image110.png"/><Relationship Id="rId19" Type="http://schemas.openxmlformats.org/officeDocument/2006/relationships/image" Target="../media/image139.jpeg"/><Relationship Id="rId4" Type="http://schemas.openxmlformats.org/officeDocument/2006/relationships/image" Target="../media/image134.jpeg"/><Relationship Id="rId9" Type="http://schemas.openxmlformats.org/officeDocument/2006/relationships/image" Target="../media/image109.png"/><Relationship Id="rId14" Type="http://schemas.openxmlformats.org/officeDocument/2006/relationships/image" Target="../media/image113.jpeg"/><Relationship Id="rId22" Type="http://schemas.openxmlformats.org/officeDocument/2006/relationships/image" Target="../media/image14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10" Type="http://schemas.openxmlformats.org/officeDocument/2006/relationships/image" Target="../media/image152.jpeg"/><Relationship Id="rId4" Type="http://schemas.openxmlformats.org/officeDocument/2006/relationships/image" Target="../media/image146.jpeg"/><Relationship Id="rId9" Type="http://schemas.openxmlformats.org/officeDocument/2006/relationships/image" Target="../media/image15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5.jpeg"/><Relationship Id="rId10" Type="http://schemas.openxmlformats.org/officeDocument/2006/relationships/image" Target="../media/image160.jpeg"/><Relationship Id="rId4" Type="http://schemas.openxmlformats.org/officeDocument/2006/relationships/image" Target="../media/image154.jpeg"/><Relationship Id="rId9" Type="http://schemas.openxmlformats.org/officeDocument/2006/relationships/image" Target="../media/image1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3" Type="http://schemas.openxmlformats.org/officeDocument/2006/relationships/image" Target="../media/image178.jpeg"/><Relationship Id="rId7" Type="http://schemas.openxmlformats.org/officeDocument/2006/relationships/image" Target="../media/image18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1.jpeg"/><Relationship Id="rId11" Type="http://schemas.openxmlformats.org/officeDocument/2006/relationships/image" Target="../media/image186.jpeg"/><Relationship Id="rId5" Type="http://schemas.openxmlformats.org/officeDocument/2006/relationships/image" Target="../media/image180.jpeg"/><Relationship Id="rId10" Type="http://schemas.openxmlformats.org/officeDocument/2006/relationships/image" Target="../media/image185.png"/><Relationship Id="rId4" Type="http://schemas.openxmlformats.org/officeDocument/2006/relationships/image" Target="../media/image179.jpeg"/><Relationship Id="rId9" Type="http://schemas.openxmlformats.org/officeDocument/2006/relationships/image" Target="../media/image18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eg"/><Relationship Id="rId3" Type="http://schemas.openxmlformats.org/officeDocument/2006/relationships/image" Target="../media/image187.png"/><Relationship Id="rId7" Type="http://schemas.openxmlformats.org/officeDocument/2006/relationships/image" Target="../media/image19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0.jpe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eg"/><Relationship Id="rId13" Type="http://schemas.openxmlformats.org/officeDocument/2006/relationships/image" Target="../media/image205.jpeg"/><Relationship Id="rId3" Type="http://schemas.openxmlformats.org/officeDocument/2006/relationships/image" Target="../media/image196.jpeg"/><Relationship Id="rId7" Type="http://schemas.openxmlformats.org/officeDocument/2006/relationships/image" Target="../media/image199.jpeg"/><Relationship Id="rId12" Type="http://schemas.openxmlformats.org/officeDocument/2006/relationships/image" Target="../media/image20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8.emf"/><Relationship Id="rId11" Type="http://schemas.openxmlformats.org/officeDocument/2006/relationships/image" Target="../media/image203.jpeg"/><Relationship Id="rId5" Type="http://schemas.openxmlformats.org/officeDocument/2006/relationships/image" Target="../media/image197.jpeg"/><Relationship Id="rId10" Type="http://schemas.openxmlformats.org/officeDocument/2006/relationships/image" Target="../media/image202.jpeg"/><Relationship Id="rId4" Type="http://schemas.openxmlformats.org/officeDocument/2006/relationships/image" Target="../media/image182.jpeg"/><Relationship Id="rId9" Type="http://schemas.openxmlformats.org/officeDocument/2006/relationships/image" Target="../media/image201.jpeg"/><Relationship Id="rId14" Type="http://schemas.openxmlformats.org/officeDocument/2006/relationships/image" Target="../media/image20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46.jpeg"/><Relationship Id="rId3" Type="http://schemas.openxmlformats.org/officeDocument/2006/relationships/image" Target="../media/image32.png"/><Relationship Id="rId7" Type="http://schemas.openxmlformats.org/officeDocument/2006/relationships/image" Target="../media/image36.tiff"/><Relationship Id="rId12" Type="http://schemas.openxmlformats.org/officeDocument/2006/relationships/image" Target="../media/image41.tiff"/><Relationship Id="rId17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tiff"/><Relationship Id="rId15" Type="http://schemas.openxmlformats.org/officeDocument/2006/relationships/image" Target="../media/image44.png"/><Relationship Id="rId10" Type="http://schemas.openxmlformats.org/officeDocument/2006/relationships/image" Target="../media/image39.tiff"/><Relationship Id="rId19" Type="http://schemas.openxmlformats.org/officeDocument/2006/relationships/image" Target="../media/image47.png"/><Relationship Id="rId4" Type="http://schemas.openxmlformats.org/officeDocument/2006/relationships/image" Target="../media/image33.svg"/><Relationship Id="rId9" Type="http://schemas.openxmlformats.org/officeDocument/2006/relationships/image" Target="../media/image38.tiff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74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4271CDA-380D-48FF-9028-794ADC32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6" y="5480881"/>
            <a:ext cx="1178656" cy="1225975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0EE6FA39-8750-42D5-A293-FC4BC74DCB28}"/>
              </a:ext>
            </a:extLst>
          </p:cNvPr>
          <p:cNvGrpSpPr/>
          <p:nvPr/>
        </p:nvGrpSpPr>
        <p:grpSpPr>
          <a:xfrm>
            <a:off x="2180353" y="5462137"/>
            <a:ext cx="1595309" cy="1188993"/>
            <a:chOff x="3160907" y="5310960"/>
            <a:chExt cx="1595309" cy="1188993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4A0DD5DE-F6E0-4DEE-83E8-78A991A02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6969" y="5310960"/>
              <a:ext cx="1569247" cy="860334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5ACD4FC-F5C2-4D29-82D2-65709C3BDEA4}"/>
                </a:ext>
              </a:extLst>
            </p:cNvPr>
            <p:cNvSpPr txBox="1"/>
            <p:nvPr/>
          </p:nvSpPr>
          <p:spPr>
            <a:xfrm>
              <a:off x="3160907" y="6192176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spc="-300" dirty="0">
                  <a:solidFill>
                    <a:srgbClr val="00206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中国十万人基因组计划</a:t>
              </a:r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321630FD-A676-4180-81BE-B85B7FB23124}"/>
              </a:ext>
            </a:extLst>
          </p:cNvPr>
          <p:cNvSpPr txBox="1"/>
          <p:nvPr/>
        </p:nvSpPr>
        <p:spPr>
          <a:xfrm>
            <a:off x="8205259" y="5477868"/>
            <a:ext cx="3474028" cy="110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生物大数据教育部重点实验室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生物信息技术研究院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生物信息学研究中心</a:t>
            </a: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B6214DBD-9A0B-4EB8-9019-DA36996DE0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67" y="5390290"/>
            <a:ext cx="1035880" cy="1035880"/>
          </a:xfrm>
          <a:prstGeom prst="rect">
            <a:avLst/>
          </a:prstGeom>
        </p:spPr>
      </p:pic>
      <p:sp>
        <p:nvSpPr>
          <p:cNvPr id="98" name="文本框 97">
            <a:extLst>
              <a:ext uri="{FF2B5EF4-FFF2-40B4-BE49-F238E27FC236}">
                <a16:creationId xmlns:a16="http://schemas.microsoft.com/office/drawing/2014/main" id="{BE713E14-DDA2-4FD9-9B33-A404B8A5E6B5}"/>
              </a:ext>
            </a:extLst>
          </p:cNvPr>
          <p:cNvSpPr txBox="1"/>
          <p:nvPr/>
        </p:nvSpPr>
        <p:spPr>
          <a:xfrm>
            <a:off x="5933784" y="639594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1D253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哈工大生信公众号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B77355-9789-463D-9C38-02F499B72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" y="754"/>
            <a:ext cx="12199395" cy="422978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F6D4FF-D428-4128-A2E5-8D4C217A0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" y="3175433"/>
            <a:ext cx="12199396" cy="21296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48EB1C-1282-4BA9-B096-99A9B0154764}"/>
              </a:ext>
            </a:extLst>
          </p:cNvPr>
          <p:cNvSpPr/>
          <p:nvPr/>
        </p:nvSpPr>
        <p:spPr>
          <a:xfrm>
            <a:off x="0" y="753"/>
            <a:ext cx="12211050" cy="5304315"/>
          </a:xfrm>
          <a:prstGeom prst="rect">
            <a:avLst/>
          </a:prstGeom>
          <a:gradFill>
            <a:gsLst>
              <a:gs pos="67000">
                <a:srgbClr val="000000">
                  <a:alpha val="60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6">
            <a:extLst>
              <a:ext uri="{FF2B5EF4-FFF2-40B4-BE49-F238E27FC236}">
                <a16:creationId xmlns:a16="http://schemas.microsoft.com/office/drawing/2014/main" id="{F3DE4705-5053-443E-883B-30A792230103}"/>
              </a:ext>
            </a:extLst>
          </p:cNvPr>
          <p:cNvSpPr txBox="1"/>
          <p:nvPr/>
        </p:nvSpPr>
        <p:spPr>
          <a:xfrm>
            <a:off x="2554876" y="3068156"/>
            <a:ext cx="9534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4800" b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800" b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：改变世界的新力量</a:t>
            </a:r>
          </a:p>
        </p:txBody>
      </p:sp>
      <p:sp>
        <p:nvSpPr>
          <p:cNvPr id="15" name="矩形 1">
            <a:extLst>
              <a:ext uri="{FF2B5EF4-FFF2-40B4-BE49-F238E27FC236}">
                <a16:creationId xmlns:a16="http://schemas.microsoft.com/office/drawing/2014/main" id="{695C5AE5-B808-4556-BF65-88F678BC9DC5}"/>
              </a:ext>
            </a:extLst>
          </p:cNvPr>
          <p:cNvSpPr/>
          <p:nvPr/>
        </p:nvSpPr>
        <p:spPr>
          <a:xfrm>
            <a:off x="4006734" y="639196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1D253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生物信息学中心咨询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7F46BB-4A97-4880-A5DC-5A50FFF367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46" y="5450314"/>
            <a:ext cx="906984" cy="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生物信息学：算法密集型科学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002AA-3069-4020-9226-A0B0DF8555CF}"/>
              </a:ext>
            </a:extLst>
          </p:cNvPr>
          <p:cNvSpPr/>
          <p:nvPr/>
        </p:nvSpPr>
        <p:spPr>
          <a:xfrm>
            <a:off x="2011567" y="2993261"/>
            <a:ext cx="294183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ACATGAGTACG</a:t>
            </a:r>
          </a:p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 CATGAGTACGT</a:t>
            </a:r>
          </a:p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  ATGAGTACGTA</a:t>
            </a:r>
          </a:p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TGAGTACGTAA</a:t>
            </a:r>
          </a:p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    GAGTACGTAAT</a:t>
            </a:r>
          </a:p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     AGTACGTAATA</a:t>
            </a:r>
          </a:p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      GTACGTAATAT</a:t>
            </a:r>
          </a:p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       TACGTAATATA</a:t>
            </a:r>
          </a:p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        ACGTAATATAG</a:t>
            </a:r>
          </a:p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          ………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8E096AF-4567-480A-A660-9F6994064F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0041" y="3481418"/>
          <a:ext cx="1453779" cy="2438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53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39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K-</a:t>
                      </a:r>
                      <a:r>
                        <a:rPr lang="en-US" altLang="zh-CN" sz="1400" dirty="0" err="1"/>
                        <a:t>mer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……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AAAAAGGTGAG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……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Courier New" pitchFamily="49" charset="0"/>
                          <a:cs typeface="Courier New" pitchFamily="49" charset="0"/>
                        </a:rPr>
                        <a:t>ACATGAGTACG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……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Courier New" pitchFamily="49" charset="0"/>
                          <a:cs typeface="Courier New" pitchFamily="49" charset="0"/>
                        </a:rPr>
                        <a:t>TGAGTACGTAA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/>
                        <a:t>……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B6699544-F90D-469D-81CA-3C8EEBA3C36B}"/>
              </a:ext>
            </a:extLst>
          </p:cNvPr>
          <p:cNvSpPr/>
          <p:nvPr/>
        </p:nvSpPr>
        <p:spPr>
          <a:xfrm>
            <a:off x="7993296" y="4188809"/>
            <a:ext cx="443371" cy="27699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402359-145F-4E6D-9578-2A7488A24F51}"/>
              </a:ext>
            </a:extLst>
          </p:cNvPr>
          <p:cNvSpPr/>
          <p:nvPr/>
        </p:nvSpPr>
        <p:spPr>
          <a:xfrm>
            <a:off x="7987635" y="4753840"/>
            <a:ext cx="443371" cy="27699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24FB8A-0D62-4DB2-8A0B-8149EBE54817}"/>
              </a:ext>
            </a:extLst>
          </p:cNvPr>
          <p:cNvSpPr/>
          <p:nvPr/>
        </p:nvSpPr>
        <p:spPr>
          <a:xfrm>
            <a:off x="7987634" y="5330672"/>
            <a:ext cx="443371" cy="27699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A0C459-C5E6-4C10-8115-82D0D6F06CAF}"/>
              </a:ext>
            </a:extLst>
          </p:cNvPr>
          <p:cNvSpPr/>
          <p:nvPr/>
        </p:nvSpPr>
        <p:spPr>
          <a:xfrm>
            <a:off x="8768400" y="5330672"/>
            <a:ext cx="443371" cy="27699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37</a:t>
            </a:r>
            <a:endParaRPr lang="zh-CN" altLang="en-US" sz="1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A6FA9-AA2F-4F2F-9151-7CBFA72CF4D2}"/>
              </a:ext>
            </a:extLst>
          </p:cNvPr>
          <p:cNvCxnSpPr>
            <a:endCxn id="21" idx="1"/>
          </p:cNvCxnSpPr>
          <p:nvPr/>
        </p:nvCxnSpPr>
        <p:spPr>
          <a:xfrm>
            <a:off x="7527265" y="4327308"/>
            <a:ext cx="466030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1CD90A-E7DC-48EE-957B-890F8091D0A0}"/>
              </a:ext>
            </a:extLst>
          </p:cNvPr>
          <p:cNvCxnSpPr>
            <a:endCxn id="22" idx="1"/>
          </p:cNvCxnSpPr>
          <p:nvPr/>
        </p:nvCxnSpPr>
        <p:spPr>
          <a:xfrm>
            <a:off x="7527266" y="4892339"/>
            <a:ext cx="460369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38C818-2C8D-4FB1-885D-046D06CCC828}"/>
              </a:ext>
            </a:extLst>
          </p:cNvPr>
          <p:cNvCxnSpPr>
            <a:endCxn id="23" idx="1"/>
          </p:cNvCxnSpPr>
          <p:nvPr/>
        </p:nvCxnSpPr>
        <p:spPr>
          <a:xfrm flipV="1">
            <a:off x="7527265" y="5459646"/>
            <a:ext cx="460368" cy="11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8B4DAB-5370-4017-9BFA-10B84C0B6F1B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8431005" y="5459646"/>
            <a:ext cx="3373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88B1B9E-7400-4C0F-B632-DEB2AD04DDD9}"/>
              </a:ext>
            </a:extLst>
          </p:cNvPr>
          <p:cNvSpPr/>
          <p:nvPr/>
        </p:nvSpPr>
        <p:spPr>
          <a:xfrm>
            <a:off x="5429132" y="409644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30" name="Rounded Rectangle 11">
            <a:extLst>
              <a:ext uri="{FF2B5EF4-FFF2-40B4-BE49-F238E27FC236}">
                <a16:creationId xmlns:a16="http://schemas.microsoft.com/office/drawing/2014/main" id="{9DE271D8-AF00-4A40-A97F-2D397DF1995A}"/>
              </a:ext>
            </a:extLst>
          </p:cNvPr>
          <p:cNvSpPr/>
          <p:nvPr/>
        </p:nvSpPr>
        <p:spPr>
          <a:xfrm>
            <a:off x="2189273" y="6226686"/>
            <a:ext cx="4433411" cy="44267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编码规则：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A-00 C-01 G-10 T-11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1" name="Curved Connector 24">
            <a:extLst>
              <a:ext uri="{FF2B5EF4-FFF2-40B4-BE49-F238E27FC236}">
                <a16:creationId xmlns:a16="http://schemas.microsoft.com/office/drawing/2014/main" id="{50A8BA05-C85D-4A6B-8629-C6B99E1CB250}"/>
              </a:ext>
            </a:extLst>
          </p:cNvPr>
          <p:cNvCxnSpPr>
            <a:endCxn id="24" idx="0"/>
          </p:cNvCxnSpPr>
          <p:nvPr/>
        </p:nvCxnSpPr>
        <p:spPr>
          <a:xfrm rot="16200000" flipH="1">
            <a:off x="7479965" y="3820549"/>
            <a:ext cx="2355189" cy="665054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26">
            <a:extLst>
              <a:ext uri="{FF2B5EF4-FFF2-40B4-BE49-F238E27FC236}">
                <a16:creationId xmlns:a16="http://schemas.microsoft.com/office/drawing/2014/main" id="{B18100A0-634B-40A6-97ED-80F4ACCE5757}"/>
              </a:ext>
            </a:extLst>
          </p:cNvPr>
          <p:cNvCxnSpPr/>
          <p:nvPr/>
        </p:nvCxnSpPr>
        <p:spPr>
          <a:xfrm>
            <a:off x="3639799" y="2899961"/>
            <a:ext cx="4347835" cy="2378590"/>
          </a:xfrm>
          <a:prstGeom prst="curvedConnector3">
            <a:avLst>
              <a:gd name="adj1" fmla="val 96451"/>
            </a:avLst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8">
            <a:extLst>
              <a:ext uri="{FF2B5EF4-FFF2-40B4-BE49-F238E27FC236}">
                <a16:creationId xmlns:a16="http://schemas.microsoft.com/office/drawing/2014/main" id="{7C047635-ECBC-47C4-976B-E468957A19B2}"/>
              </a:ext>
            </a:extLst>
          </p:cNvPr>
          <p:cNvSpPr/>
          <p:nvPr/>
        </p:nvSpPr>
        <p:spPr>
          <a:xfrm>
            <a:off x="1887278" y="4761478"/>
            <a:ext cx="1249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mers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0EFD70F7-AFEF-49CE-B28F-6F000421F610}"/>
              </a:ext>
            </a:extLst>
          </p:cNvPr>
          <p:cNvSpPr/>
          <p:nvPr/>
        </p:nvSpPr>
        <p:spPr>
          <a:xfrm>
            <a:off x="2022014" y="2121292"/>
            <a:ext cx="864598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 </a:t>
            </a:r>
            <a:r>
              <a:rPr lang="en-US" altLang="zh-CN" sz="2400" b="1" dirty="0"/>
              <a:t>:</a:t>
            </a:r>
          </a:p>
          <a:p>
            <a:r>
              <a:rPr lang="en-US" altLang="zh-CN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ACA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TGAGTACGTAA</a:t>
            </a:r>
            <a:r>
              <a:rPr lang="en-US" altLang="zh-CN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TATAGGGATCTCCCCAAAAAGG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TGAGTACGTAA</a:t>
            </a:r>
            <a:r>
              <a:rPr lang="en-US" altLang="zh-CN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AGACT……</a:t>
            </a:r>
            <a:endParaRPr lang="zh-CN" altLang="en-US" sz="20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5" name="Curved Connector 24">
            <a:extLst>
              <a:ext uri="{FF2B5EF4-FFF2-40B4-BE49-F238E27FC236}">
                <a16:creationId xmlns:a16="http://schemas.microsoft.com/office/drawing/2014/main" id="{41DA04DA-CC40-44C9-8F12-C4E3980E1D43}"/>
              </a:ext>
            </a:extLst>
          </p:cNvPr>
          <p:cNvCxnSpPr/>
          <p:nvPr/>
        </p:nvCxnSpPr>
        <p:spPr>
          <a:xfrm>
            <a:off x="4229650" y="4023494"/>
            <a:ext cx="1795018" cy="144016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">
            <a:extLst>
              <a:ext uri="{FF2B5EF4-FFF2-40B4-BE49-F238E27FC236}">
                <a16:creationId xmlns:a16="http://schemas.microsoft.com/office/drawing/2014/main" id="{2EABB0F3-B592-4707-8DCA-0334073BC884}"/>
              </a:ext>
            </a:extLst>
          </p:cNvPr>
          <p:cNvSpPr/>
          <p:nvPr/>
        </p:nvSpPr>
        <p:spPr>
          <a:xfrm>
            <a:off x="1735878" y="1268760"/>
            <a:ext cx="864598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BLAST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：哈希表组织字符串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90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B38348-C9EC-4D69-BA69-DE88F028C0BA}"/>
              </a:ext>
            </a:extLst>
          </p:cNvPr>
          <p:cNvSpPr/>
          <p:nvPr/>
        </p:nvSpPr>
        <p:spPr>
          <a:xfrm>
            <a:off x="2279576" y="4278238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ACA</a:t>
            </a:r>
            <a:r>
              <a:rPr lang="en-US" altLang="zh-CN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TGAGTACGTAA</a:t>
            </a:r>
            <a:r>
              <a:rPr lang="en-US" altLang="zh-CN" dirty="0">
                <a:latin typeface="Courier New" pitchFamily="49" charset="0"/>
                <a:cs typeface="Courier New" pitchFamily="49" charset="0"/>
              </a:rPr>
              <a:t>TATAGGGATCTCCCCAAAAAGG</a:t>
            </a:r>
            <a:r>
              <a:rPr lang="en-US" altLang="zh-CN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TGAGTACGTAA</a:t>
            </a:r>
            <a:r>
              <a:rPr lang="en-US" altLang="zh-CN" dirty="0">
                <a:latin typeface="Courier New" pitchFamily="49" charset="0"/>
                <a:cs typeface="Courier New" pitchFamily="49" charset="0"/>
              </a:rPr>
              <a:t>TATAG</a:t>
            </a:r>
            <a:r>
              <a:rPr lang="en-US" altLang="zh-CN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CTC</a:t>
            </a:r>
            <a:r>
              <a:rPr lang="en-US" altLang="zh-CN" dirty="0">
                <a:latin typeface="Courier New" pitchFamily="49" charset="0"/>
                <a:cs typeface="Courier New" pitchFamily="49" charset="0"/>
              </a:rPr>
              <a:t>……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4C9C73-0BF5-4A9E-9880-EB143FAB7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571385"/>
              </p:ext>
            </p:extLst>
          </p:nvPr>
        </p:nvGraphicFramePr>
        <p:xfrm>
          <a:off x="5836289" y="1169415"/>
          <a:ext cx="1471141" cy="2407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71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39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K-</a:t>
                      </a:r>
                      <a:r>
                        <a:rPr lang="en-US" altLang="zh-CN" sz="1400" dirty="0" err="1"/>
                        <a:t>mer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……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AAAAAGGTGAG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……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Courier New" pitchFamily="49" charset="0"/>
                          <a:cs typeface="Courier New" pitchFamily="49" charset="0"/>
                        </a:rPr>
                        <a:t>ACATGAGTACG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……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latin typeface="Courier New" pitchFamily="49" charset="0"/>
                          <a:cs typeface="Courier New" pitchFamily="49" charset="0"/>
                        </a:rPr>
                        <a:t>TGAGTACGTAA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3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/>
                        <a:t>……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5222F9E-502C-407F-B565-5537F2307F88}"/>
              </a:ext>
            </a:extLst>
          </p:cNvPr>
          <p:cNvSpPr/>
          <p:nvPr/>
        </p:nvSpPr>
        <p:spPr>
          <a:xfrm>
            <a:off x="7772716" y="1727825"/>
            <a:ext cx="443371" cy="27699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070CD-D602-47B7-8D24-CC72277F9FEB}"/>
              </a:ext>
            </a:extLst>
          </p:cNvPr>
          <p:cNvSpPr/>
          <p:nvPr/>
        </p:nvSpPr>
        <p:spPr>
          <a:xfrm>
            <a:off x="7767055" y="2416400"/>
            <a:ext cx="443371" cy="27699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1EB91D-44D9-47D6-A771-30C391969AC1}"/>
              </a:ext>
            </a:extLst>
          </p:cNvPr>
          <p:cNvSpPr/>
          <p:nvPr/>
        </p:nvSpPr>
        <p:spPr>
          <a:xfrm>
            <a:off x="7767054" y="3064472"/>
            <a:ext cx="443371" cy="27699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A5A09-A257-499C-9486-33FEB16B1B7D}"/>
              </a:ext>
            </a:extLst>
          </p:cNvPr>
          <p:cNvSpPr/>
          <p:nvPr/>
        </p:nvSpPr>
        <p:spPr>
          <a:xfrm>
            <a:off x="8547820" y="3064472"/>
            <a:ext cx="443371" cy="27699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37</a:t>
            </a:r>
            <a:endParaRPr lang="zh-CN" alt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982D73-D848-441E-848E-67B20408BA65}"/>
              </a:ext>
            </a:extLst>
          </p:cNvPr>
          <p:cNvCxnSpPr>
            <a:endCxn id="7" idx="1"/>
          </p:cNvCxnSpPr>
          <p:nvPr/>
        </p:nvCxnSpPr>
        <p:spPr>
          <a:xfrm>
            <a:off x="7306685" y="1866324"/>
            <a:ext cx="466030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F0D72C-BC3B-41A4-968D-7B65B8F575EC}"/>
              </a:ext>
            </a:extLst>
          </p:cNvPr>
          <p:cNvCxnSpPr>
            <a:endCxn id="8" idx="1"/>
          </p:cNvCxnSpPr>
          <p:nvPr/>
        </p:nvCxnSpPr>
        <p:spPr>
          <a:xfrm>
            <a:off x="7306686" y="2554899"/>
            <a:ext cx="460369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81C78-0794-4CA5-9D7E-DA339B120769}"/>
              </a:ext>
            </a:extLst>
          </p:cNvPr>
          <p:cNvCxnSpPr>
            <a:endCxn id="9" idx="1"/>
          </p:cNvCxnSpPr>
          <p:nvPr/>
        </p:nvCxnSpPr>
        <p:spPr>
          <a:xfrm flipV="1">
            <a:off x="7306685" y="3193446"/>
            <a:ext cx="460368" cy="11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6748E0-B4D9-4957-A25D-4233903A48A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8210425" y="3193446"/>
            <a:ext cx="3373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DFC93D-C37B-49ED-822A-C87DC0BBA3E0}"/>
              </a:ext>
            </a:extLst>
          </p:cNvPr>
          <p:cNvCxnSpPr/>
          <p:nvPr/>
        </p:nvCxnSpPr>
        <p:spPr>
          <a:xfrm>
            <a:off x="3421582" y="2322070"/>
            <a:ext cx="2414707" cy="8753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65845C1-FF2F-4838-B49A-7BEC3AC92E40}"/>
              </a:ext>
            </a:extLst>
          </p:cNvPr>
          <p:cNvSpPr/>
          <p:nvPr/>
        </p:nvSpPr>
        <p:spPr>
          <a:xfrm>
            <a:off x="2711625" y="4278238"/>
            <a:ext cx="1600011" cy="3693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5C2F34-8B31-46F9-B193-496D8CC885AF}"/>
              </a:ext>
            </a:extLst>
          </p:cNvPr>
          <p:cNvSpPr/>
          <p:nvPr/>
        </p:nvSpPr>
        <p:spPr>
          <a:xfrm>
            <a:off x="7198466" y="4278238"/>
            <a:ext cx="1648708" cy="3673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D9AE24-CE66-408B-9A2E-7657E6F0EEA8}"/>
              </a:ext>
            </a:extLst>
          </p:cNvPr>
          <p:cNvSpPr/>
          <p:nvPr/>
        </p:nvSpPr>
        <p:spPr>
          <a:xfrm>
            <a:off x="2679853" y="4653136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TGAGTACGTAATATAGGGA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ED874-7EE1-448A-B4E9-A4D205F6A59A}"/>
              </a:ext>
            </a:extLst>
          </p:cNvPr>
          <p:cNvSpPr/>
          <p:nvPr/>
        </p:nvSpPr>
        <p:spPr>
          <a:xfrm>
            <a:off x="7223746" y="4653136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 New" pitchFamily="49" charset="0"/>
                <a:cs typeface="Courier New" pitchFamily="49" charset="0"/>
              </a:rPr>
              <a:t>TGAGTACGTAATATAGGGA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FB8F4D-2FA7-447E-86EC-43E3B1531C0A}"/>
              </a:ext>
            </a:extLst>
          </p:cNvPr>
          <p:cNvSpPr/>
          <p:nvPr/>
        </p:nvSpPr>
        <p:spPr>
          <a:xfrm>
            <a:off x="2481828" y="4241212"/>
            <a:ext cx="3268357" cy="369332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D25DE5-ED5A-4EF0-BF16-CBFCFCE199A4}"/>
              </a:ext>
            </a:extLst>
          </p:cNvPr>
          <p:cNvSpPr/>
          <p:nvPr/>
        </p:nvSpPr>
        <p:spPr>
          <a:xfrm>
            <a:off x="6943928" y="4224616"/>
            <a:ext cx="3268357" cy="369332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zh-CN" altLang="en-US" dirty="0"/>
          </a:p>
        </p:txBody>
      </p:sp>
      <p:cxnSp>
        <p:nvCxnSpPr>
          <p:cNvPr id="22" name="Curved Connector 20">
            <a:extLst>
              <a:ext uri="{FF2B5EF4-FFF2-40B4-BE49-F238E27FC236}">
                <a16:creationId xmlns:a16="http://schemas.microsoft.com/office/drawing/2014/main" id="{67307081-A4D2-49B8-A8B2-B0EC115B7F8A}"/>
              </a:ext>
            </a:extLst>
          </p:cNvPr>
          <p:cNvCxnSpPr>
            <a:stCxn id="9" idx="2"/>
            <a:endCxn id="16" idx="0"/>
          </p:cNvCxnSpPr>
          <p:nvPr/>
        </p:nvCxnSpPr>
        <p:spPr>
          <a:xfrm rot="5400000">
            <a:off x="5281801" y="1571301"/>
            <a:ext cx="936768" cy="44771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32">
            <a:extLst>
              <a:ext uri="{FF2B5EF4-FFF2-40B4-BE49-F238E27FC236}">
                <a16:creationId xmlns:a16="http://schemas.microsoft.com/office/drawing/2014/main" id="{1E97E2BC-07FE-4B89-8B18-EF8503E08CCC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 rot="5400000">
            <a:off x="7927779" y="3436513"/>
            <a:ext cx="936768" cy="7466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3C0861B-46BD-41FD-BC54-162007CCC971}"/>
              </a:ext>
            </a:extLst>
          </p:cNvPr>
          <p:cNvSpPr/>
          <p:nvPr/>
        </p:nvSpPr>
        <p:spPr>
          <a:xfrm>
            <a:off x="9425688" y="4205566"/>
            <a:ext cx="482873" cy="838406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3D11A09-6ACE-4B81-A644-67468329E47E}"/>
              </a:ext>
            </a:extLst>
          </p:cNvPr>
          <p:cNvSpPr/>
          <p:nvPr/>
        </p:nvSpPr>
        <p:spPr>
          <a:xfrm>
            <a:off x="2347432" y="1397254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TGAGTACGTAA</a:t>
            </a:r>
            <a:r>
              <a:rPr lang="en-US" altLang="zh-CN" sz="2000" dirty="0">
                <a:latin typeface="Courier New" pitchFamily="49" charset="0"/>
                <a:cs typeface="Courier New" pitchFamily="49" charset="0"/>
              </a:rPr>
              <a:t>TATAGGGA</a:t>
            </a:r>
            <a:endParaRPr lang="zh-CN" altLang="en-US" sz="2000" dirty="0"/>
          </a:p>
        </p:txBody>
      </p:sp>
      <p:cxnSp>
        <p:nvCxnSpPr>
          <p:cNvPr id="27" name="Straight Connector 4">
            <a:extLst>
              <a:ext uri="{FF2B5EF4-FFF2-40B4-BE49-F238E27FC236}">
                <a16:creationId xmlns:a16="http://schemas.microsoft.com/office/drawing/2014/main" id="{3B0055B9-844A-4ECB-A4E5-A210F8861B1D}"/>
              </a:ext>
            </a:extLst>
          </p:cNvPr>
          <p:cNvCxnSpPr/>
          <p:nvPr/>
        </p:nvCxnSpPr>
        <p:spPr>
          <a:xfrm>
            <a:off x="2474770" y="1711752"/>
            <a:ext cx="167701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Rectangle 6">
            <a:extLst>
              <a:ext uri="{FF2B5EF4-FFF2-40B4-BE49-F238E27FC236}">
                <a16:creationId xmlns:a16="http://schemas.microsoft.com/office/drawing/2014/main" id="{917727C1-4FA1-46F5-B47E-E95DE1BE7602}"/>
              </a:ext>
            </a:extLst>
          </p:cNvPr>
          <p:cNvSpPr/>
          <p:nvPr/>
        </p:nvSpPr>
        <p:spPr>
          <a:xfrm>
            <a:off x="2380301" y="1968931"/>
            <a:ext cx="1701107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TGAGTACGTAA</a:t>
            </a:r>
            <a:endParaRPr lang="zh-CN" altLang="en-US" b="1" dirty="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41865139-51E6-41BA-9992-3D902D0F8207}"/>
              </a:ext>
            </a:extLst>
          </p:cNvPr>
          <p:cNvSpPr/>
          <p:nvPr/>
        </p:nvSpPr>
        <p:spPr>
          <a:xfrm>
            <a:off x="1065337" y="1927912"/>
            <a:ext cx="123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endParaRPr lang="en-US" altLang="zh-CN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F0712640-FF51-4244-BB4D-DE61244E9944}"/>
              </a:ext>
            </a:extLst>
          </p:cNvPr>
          <p:cNvSpPr/>
          <p:nvPr/>
        </p:nvSpPr>
        <p:spPr>
          <a:xfrm>
            <a:off x="1065337" y="1407240"/>
            <a:ext cx="12811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endParaRPr lang="en-US" altLang="zh-CN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Rounded Rectangle 35">
            <a:extLst>
              <a:ext uri="{FF2B5EF4-FFF2-40B4-BE49-F238E27FC236}">
                <a16:creationId xmlns:a16="http://schemas.microsoft.com/office/drawing/2014/main" id="{0F352678-6EB3-4666-9D9F-F132534682F3}"/>
              </a:ext>
            </a:extLst>
          </p:cNvPr>
          <p:cNvSpPr/>
          <p:nvPr/>
        </p:nvSpPr>
        <p:spPr>
          <a:xfrm>
            <a:off x="2381611" y="1419596"/>
            <a:ext cx="3035022" cy="408623"/>
          </a:xfrm>
          <a:prstGeom prst="roundRect">
            <a:avLst/>
          </a:prstGeom>
          <a:noFill/>
          <a:ln w="222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noAutofit/>
          </a:bodyPr>
          <a:lstStyle/>
          <a:p>
            <a:endParaRPr lang="zh-CN" altLang="en-US" b="1" dirty="0"/>
          </a:p>
        </p:txBody>
      </p:sp>
      <p:sp>
        <p:nvSpPr>
          <p:cNvPr id="32" name="任意多边形: 形状 86">
            <a:extLst>
              <a:ext uri="{FF2B5EF4-FFF2-40B4-BE49-F238E27FC236}">
                <a16:creationId xmlns:a16="http://schemas.microsoft.com/office/drawing/2014/main" id="{65A78200-E357-40AD-8CAA-1D6C8392F43B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3" name="标题 2">
            <a:extLst>
              <a:ext uri="{FF2B5EF4-FFF2-40B4-BE49-F238E27FC236}">
                <a16:creationId xmlns:a16="http://schemas.microsoft.com/office/drawing/2014/main" id="{96B75339-17C7-405C-BECE-4F3FDCD7589D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生物信息学：算法密集型科学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09E33B-E8EB-491F-AA63-661D612CE363}"/>
              </a:ext>
            </a:extLst>
          </p:cNvPr>
          <p:cNvSpPr txBox="1"/>
          <p:nvPr/>
        </p:nvSpPr>
        <p:spPr>
          <a:xfrm>
            <a:off x="5121605" y="5996005"/>
            <a:ext cx="23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sz="3200" dirty="0">
                <a:highlight>
                  <a:srgbClr val="FFFF00"/>
                </a:highlight>
              </a:rPr>
              <a:t>局部比对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D1EBF883-8DE2-42AD-85EF-DD0A29DA0E62}"/>
              </a:ext>
            </a:extLst>
          </p:cNvPr>
          <p:cNvSpPr/>
          <p:nvPr/>
        </p:nvSpPr>
        <p:spPr>
          <a:xfrm rot="18900000">
            <a:off x="4842150" y="5156745"/>
            <a:ext cx="558910" cy="728602"/>
          </a:xfrm>
          <a:prstGeom prst="up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260C3F0E-D584-49DE-A16B-F6FBA5D907EB}"/>
              </a:ext>
            </a:extLst>
          </p:cNvPr>
          <p:cNvSpPr/>
          <p:nvPr/>
        </p:nvSpPr>
        <p:spPr>
          <a:xfrm rot="1800000">
            <a:off x="7027975" y="5156761"/>
            <a:ext cx="558910" cy="728602"/>
          </a:xfrm>
          <a:prstGeom prst="up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BAAA6A-21DF-4351-BECB-24C32CCD2651}"/>
              </a:ext>
            </a:extLst>
          </p:cNvPr>
          <p:cNvSpPr txBox="1"/>
          <p:nvPr/>
        </p:nvSpPr>
        <p:spPr>
          <a:xfrm>
            <a:off x="9658558" y="740307"/>
            <a:ext cx="6101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3200" dirty="0">
                <a:highlight>
                  <a:srgbClr val="FFFF00"/>
                </a:highlight>
              </a:rPr>
              <a:t>关键字匹配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B957DA57-1753-444D-9BA6-A586BA8AD54A}"/>
              </a:ext>
            </a:extLst>
          </p:cNvPr>
          <p:cNvSpPr/>
          <p:nvPr/>
        </p:nvSpPr>
        <p:spPr>
          <a:xfrm>
            <a:off x="9284986" y="1100891"/>
            <a:ext cx="236225" cy="25877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9A1719-32F4-4AE4-9261-BDB611E255A6}"/>
              </a:ext>
            </a:extLst>
          </p:cNvPr>
          <p:cNvSpPr/>
          <p:nvPr/>
        </p:nvSpPr>
        <p:spPr>
          <a:xfrm>
            <a:off x="8847174" y="573101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算法时间复杂度：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lang="en-US" altLang="zh-CN" sz="2400" b="1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32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86">
            <a:extLst>
              <a:ext uri="{FF2B5EF4-FFF2-40B4-BE49-F238E27FC236}">
                <a16:creationId xmlns:a16="http://schemas.microsoft.com/office/drawing/2014/main" id="{60EE8EB4-F5EA-4A10-A931-470D6259BE11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2" name="标题 2">
            <a:extLst>
              <a:ext uri="{FF2B5EF4-FFF2-40B4-BE49-F238E27FC236}">
                <a16:creationId xmlns:a16="http://schemas.microsoft.com/office/drawing/2014/main" id="{CB0831B8-5869-467A-A9CA-FE33680A17E2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生物信息学：算法密集型科学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D6D28-04EA-4A10-B29E-B9ECB4170640}"/>
              </a:ext>
            </a:extLst>
          </p:cNvPr>
          <p:cNvSpPr txBox="1"/>
          <p:nvPr/>
        </p:nvSpPr>
        <p:spPr>
          <a:xfrm>
            <a:off x="4556486" y="570382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highlight>
                  <a:srgbClr val="FFFF00"/>
                </a:highlight>
              </a:rPr>
              <a:t>如何实现快速查找？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D46E3C8-1FDC-4158-A13B-24DB85046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99" y="1390865"/>
            <a:ext cx="9845893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86">
            <a:extLst>
              <a:ext uri="{FF2B5EF4-FFF2-40B4-BE49-F238E27FC236}">
                <a16:creationId xmlns:a16="http://schemas.microsoft.com/office/drawing/2014/main" id="{60EE8EB4-F5EA-4A10-A931-470D6259BE11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2" name="标题 2">
            <a:extLst>
              <a:ext uri="{FF2B5EF4-FFF2-40B4-BE49-F238E27FC236}">
                <a16:creationId xmlns:a16="http://schemas.microsoft.com/office/drawing/2014/main" id="{CB0831B8-5869-467A-A9CA-FE33680A17E2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生物信息学：算法密集型科学</a:t>
            </a:r>
          </a:p>
        </p:txBody>
      </p:sp>
      <p:pic>
        <p:nvPicPr>
          <p:cNvPr id="65" name="Picture 4">
            <a:extLst>
              <a:ext uri="{FF2B5EF4-FFF2-40B4-BE49-F238E27FC236}">
                <a16:creationId xmlns:a16="http://schemas.microsoft.com/office/drawing/2014/main" id="{47C74445-0FF1-4386-BF68-217457F6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07" y="3429000"/>
            <a:ext cx="4037721" cy="272642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CAF0C5D-17A5-4E04-8CED-EEE8D0A250F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70"/>
          <a:stretch/>
        </p:blipFill>
        <p:spPr bwMode="auto">
          <a:xfrm>
            <a:off x="5724525" y="3352800"/>
            <a:ext cx="5991225" cy="252998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A0567ED-1CB6-4EFB-9830-9E6E4E82784C}"/>
              </a:ext>
            </a:extLst>
          </p:cNvPr>
          <p:cNvSpPr txBox="1"/>
          <p:nvPr/>
        </p:nvSpPr>
        <p:spPr>
          <a:xfrm>
            <a:off x="1642416" y="615542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highlight>
                  <a:srgbClr val="FFFF00"/>
                </a:highlight>
              </a:rPr>
              <a:t>后缀树查找算法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83B21A-CFC7-4961-8656-933DA02EF447}"/>
              </a:ext>
            </a:extLst>
          </p:cNvPr>
          <p:cNvSpPr txBox="1"/>
          <p:nvPr/>
        </p:nvSpPr>
        <p:spPr>
          <a:xfrm>
            <a:off x="7191514" y="6155429"/>
            <a:ext cx="3057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highlight>
                  <a:srgbClr val="FFFF00"/>
                </a:highlight>
              </a:rPr>
              <a:t>非线性图查找算法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F6DBCA4-FC35-491F-851D-B5E321920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72" y="1024075"/>
            <a:ext cx="4543473" cy="1766749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8B21F69-19CD-42C3-83BB-0ED765121220}"/>
              </a:ext>
            </a:extLst>
          </p:cNvPr>
          <p:cNvSpPr txBox="1"/>
          <p:nvPr/>
        </p:nvSpPr>
        <p:spPr>
          <a:xfrm>
            <a:off x="4680878" y="161496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highlight>
                  <a:srgbClr val="FFFF00"/>
                </a:highlight>
              </a:rPr>
              <a:t>如何实现快速查找？</a:t>
            </a:r>
          </a:p>
        </p:txBody>
      </p:sp>
    </p:spTree>
    <p:extLst>
      <p:ext uri="{BB962C8B-B14F-4D97-AF65-F5344CB8AC3E}">
        <p14:creationId xmlns:p14="http://schemas.microsoft.com/office/powerpoint/2010/main" val="16123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86">
            <a:extLst>
              <a:ext uri="{FF2B5EF4-FFF2-40B4-BE49-F238E27FC236}">
                <a16:creationId xmlns:a16="http://schemas.microsoft.com/office/drawing/2014/main" id="{940D776F-9E0C-4895-BC75-F0648A2EFB60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6207836-303B-4EB5-A674-63BF27490C6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生物信息学：大数据计算的科学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BA35E623-F54A-4A8D-9DE2-F128BA0C7D12}"/>
              </a:ext>
            </a:extLst>
          </p:cNvPr>
          <p:cNvSpPr/>
          <p:nvPr/>
        </p:nvSpPr>
        <p:spPr>
          <a:xfrm>
            <a:off x="438124" y="91586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计算框架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E2AE67-11ED-436C-8DA7-AED438C8D6B1}"/>
              </a:ext>
            </a:extLst>
          </p:cNvPr>
          <p:cNvSpPr/>
          <p:nvPr/>
        </p:nvSpPr>
        <p:spPr>
          <a:xfrm>
            <a:off x="318807" y="1753151"/>
            <a:ext cx="3685601" cy="368562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noAutofit/>
          </a:bodyPr>
          <a:lstStyle/>
          <a:p>
            <a:pPr marL="4445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工作流解析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WDL/MUGQIC/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Snakemake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作业调度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PBS / SLURM /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HTConder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4445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并行框架：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Spark/Hadoop/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Flink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分布式存储：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Lustre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BeeGFS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/HDFS/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Ceph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767BEF-DD84-417D-B272-D9BCD13F4582}"/>
              </a:ext>
            </a:extLst>
          </p:cNvPr>
          <p:cNvGrpSpPr/>
          <p:nvPr/>
        </p:nvGrpSpPr>
        <p:grpSpPr>
          <a:xfrm>
            <a:off x="4169214" y="850645"/>
            <a:ext cx="7821495" cy="5584418"/>
            <a:chOff x="438124" y="3825129"/>
            <a:chExt cx="5652418" cy="2624937"/>
          </a:xfrm>
        </p:grpSpPr>
        <p:grpSp>
          <p:nvGrpSpPr>
            <p:cNvPr id="9" name="组合 23">
              <a:extLst>
                <a:ext uri="{FF2B5EF4-FFF2-40B4-BE49-F238E27FC236}">
                  <a16:creationId xmlns:a16="http://schemas.microsoft.com/office/drawing/2014/main" id="{74EFBCD4-272A-4281-8F98-95E382A37385}"/>
                </a:ext>
              </a:extLst>
            </p:cNvPr>
            <p:cNvGrpSpPr/>
            <p:nvPr/>
          </p:nvGrpSpPr>
          <p:grpSpPr>
            <a:xfrm>
              <a:off x="438124" y="4117717"/>
              <a:ext cx="5479766" cy="2332349"/>
              <a:chOff x="-145208" y="1608734"/>
              <a:chExt cx="9144000" cy="3891968"/>
            </a:xfrm>
          </p:grpSpPr>
          <p:pic>
            <p:nvPicPr>
              <p:cNvPr id="10" name="Picture 3">
                <a:extLst>
                  <a:ext uri="{FF2B5EF4-FFF2-40B4-BE49-F238E27FC236}">
                    <a16:creationId xmlns:a16="http://schemas.microsoft.com/office/drawing/2014/main" id="{3B9310BD-B495-46F9-BE93-534E2DA9E2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-145208" y="1608734"/>
                <a:ext cx="9144000" cy="38919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" name="Picture 6" descr="https://spark.apache.org/images/spark-logo-trademark.png">
                <a:extLst>
                  <a:ext uri="{FF2B5EF4-FFF2-40B4-BE49-F238E27FC236}">
                    <a16:creationId xmlns:a16="http://schemas.microsoft.com/office/drawing/2014/main" id="{9650611B-100B-47F0-B1E1-C339B821EC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27129" y="3714751"/>
                <a:ext cx="857253" cy="455985"/>
              </a:xfrm>
              <a:prstGeom prst="rect">
                <a:avLst/>
              </a:prstGeom>
              <a:noFill/>
            </p:spPr>
          </p:pic>
          <p:pic>
            <p:nvPicPr>
              <p:cNvPr id="12" name="Picture 4" descr="HTCondor High Throughput Computing">
                <a:extLst>
                  <a:ext uri="{FF2B5EF4-FFF2-40B4-BE49-F238E27FC236}">
                    <a16:creationId xmlns:a16="http://schemas.microsoft.com/office/drawing/2014/main" id="{28120963-03BF-43D5-8751-FF0CFA5B26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859148" y="3421058"/>
                <a:ext cx="853411" cy="293694"/>
              </a:xfrm>
              <a:prstGeom prst="rect">
                <a:avLst/>
              </a:prstGeom>
              <a:noFill/>
            </p:spPr>
          </p:pic>
          <p:pic>
            <p:nvPicPr>
              <p:cNvPr id="13" name="Picture 5">
                <a:extLst>
                  <a:ext uri="{FF2B5EF4-FFF2-40B4-BE49-F238E27FC236}">
                    <a16:creationId xmlns:a16="http://schemas.microsoft.com/office/drawing/2014/main" id="{8DC640B6-112D-4D38-BD12-AFCBDCA74A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069876" y="2214554"/>
                <a:ext cx="394317" cy="158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4" descr="http://hadoop.apache.org/images/hadoop-logo.jpg">
                <a:extLst>
                  <a:ext uri="{FF2B5EF4-FFF2-40B4-BE49-F238E27FC236}">
                    <a16:creationId xmlns:a16="http://schemas.microsoft.com/office/drawing/2014/main" id="{E7466CA2-71B4-4FD3-976B-7E0F45EB86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357950" y="4343174"/>
                <a:ext cx="622932" cy="157396"/>
              </a:xfrm>
              <a:prstGeom prst="rect">
                <a:avLst/>
              </a:prstGeom>
              <a:noFill/>
            </p:spPr>
          </p:pic>
        </p:grpSp>
        <p:grpSp>
          <p:nvGrpSpPr>
            <p:cNvPr id="16" name="组合 8">
              <a:extLst>
                <a:ext uri="{FF2B5EF4-FFF2-40B4-BE49-F238E27FC236}">
                  <a16:creationId xmlns:a16="http://schemas.microsoft.com/office/drawing/2014/main" id="{B98DFC62-B7CE-4F2B-A1D1-0FA324456CD2}"/>
                </a:ext>
              </a:extLst>
            </p:cNvPr>
            <p:cNvGrpSpPr/>
            <p:nvPr/>
          </p:nvGrpSpPr>
          <p:grpSpPr>
            <a:xfrm>
              <a:off x="4768830" y="3825129"/>
              <a:ext cx="1321712" cy="666750"/>
              <a:chOff x="5041632" y="3743579"/>
              <a:chExt cx="1321712" cy="666750"/>
            </a:xfrm>
          </p:grpSpPr>
          <p:pic>
            <p:nvPicPr>
              <p:cNvPr id="17" name="Picture 113">
                <a:extLst>
                  <a:ext uri="{FF2B5EF4-FFF2-40B4-BE49-F238E27FC236}">
                    <a16:creationId xmlns:a16="http://schemas.microsoft.com/office/drawing/2014/main" id="{FE8F7635-595B-4F2F-A51A-B8808F3DD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1632" y="3743579"/>
                <a:ext cx="546100" cy="666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13">
                <a:extLst>
                  <a:ext uri="{FF2B5EF4-FFF2-40B4-BE49-F238E27FC236}">
                    <a16:creationId xmlns:a16="http://schemas.microsoft.com/office/drawing/2014/main" id="{BC6597A4-5108-4A18-9385-63644331D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9438" y="3743579"/>
                <a:ext cx="546100" cy="666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13">
                <a:extLst>
                  <a:ext uri="{FF2B5EF4-FFF2-40B4-BE49-F238E27FC236}">
                    <a16:creationId xmlns:a16="http://schemas.microsoft.com/office/drawing/2014/main" id="{8276FF57-D03A-4DA7-AD3F-5AF34B7985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244" y="3743579"/>
                <a:ext cx="546100" cy="666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1" name="直接箭头连接符 35">
              <a:extLst>
                <a:ext uri="{FF2B5EF4-FFF2-40B4-BE49-F238E27FC236}">
                  <a16:creationId xmlns:a16="http://schemas.microsoft.com/office/drawing/2014/main" id="{72D6A967-F86B-4865-840F-207A1B2F6BED}"/>
                </a:ext>
              </a:extLst>
            </p:cNvPr>
            <p:cNvCxnSpPr/>
            <p:nvPr/>
          </p:nvCxnSpPr>
          <p:spPr>
            <a:xfrm flipH="1">
              <a:off x="4373111" y="4392045"/>
              <a:ext cx="361543" cy="19966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直接箭头连接符 39">
              <a:extLst>
                <a:ext uri="{FF2B5EF4-FFF2-40B4-BE49-F238E27FC236}">
                  <a16:creationId xmlns:a16="http://schemas.microsoft.com/office/drawing/2014/main" id="{CDF0182B-D33D-4EBE-A2A2-391639386940}"/>
                </a:ext>
              </a:extLst>
            </p:cNvPr>
            <p:cNvCxnSpPr/>
            <p:nvPr/>
          </p:nvCxnSpPr>
          <p:spPr>
            <a:xfrm flipH="1">
              <a:off x="4415406" y="4467858"/>
              <a:ext cx="361543" cy="19966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直接箭头连接符 40">
              <a:extLst>
                <a:ext uri="{FF2B5EF4-FFF2-40B4-BE49-F238E27FC236}">
                  <a16:creationId xmlns:a16="http://schemas.microsoft.com/office/drawing/2014/main" id="{53983A67-650A-4BFE-A1A9-23F1B3908355}"/>
                </a:ext>
              </a:extLst>
            </p:cNvPr>
            <p:cNvCxnSpPr/>
            <p:nvPr/>
          </p:nvCxnSpPr>
          <p:spPr>
            <a:xfrm flipH="1">
              <a:off x="4457701" y="4543671"/>
              <a:ext cx="361543" cy="19966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矩形 41">
              <a:extLst>
                <a:ext uri="{FF2B5EF4-FFF2-40B4-BE49-F238E27FC236}">
                  <a16:creationId xmlns:a16="http://schemas.microsoft.com/office/drawing/2014/main" id="{B5C3514E-077C-4E71-8D15-F01C327B5679}"/>
                </a:ext>
              </a:extLst>
            </p:cNvPr>
            <p:cNvSpPr/>
            <p:nvPr/>
          </p:nvSpPr>
          <p:spPr>
            <a:xfrm>
              <a:off x="4919499" y="4493383"/>
              <a:ext cx="9557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Sequencer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45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86">
            <a:extLst>
              <a:ext uri="{FF2B5EF4-FFF2-40B4-BE49-F238E27FC236}">
                <a16:creationId xmlns:a16="http://schemas.microsoft.com/office/drawing/2014/main" id="{940D776F-9E0C-4895-BC75-F0648A2EFB60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6207836-303B-4EB5-A674-63BF27490C6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生物信息学：大数据计算的科学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DEA4C44E-445D-4FC9-AB35-D2256EAEC41E}"/>
              </a:ext>
            </a:extLst>
          </p:cNvPr>
          <p:cNvSpPr/>
          <p:nvPr/>
        </p:nvSpPr>
        <p:spPr>
          <a:xfrm>
            <a:off x="476948" y="1057275"/>
            <a:ext cx="10962017" cy="535743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noAutofit/>
          </a:bodyPr>
          <a:lstStyle/>
          <a:p>
            <a:pPr marL="4445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并行程序编程能力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MPI</a:t>
            </a: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分布式算法设计能力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海量数据管理能力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流式数据处理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复杂架构驾驭能力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软件架构规划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前沿硬件实践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11">
            <a:extLst>
              <a:ext uri="{FF2B5EF4-FFF2-40B4-BE49-F238E27FC236}">
                <a16:creationId xmlns:a16="http://schemas.microsoft.com/office/drawing/2014/main" id="{1823C542-CB8B-4DFE-8242-E79045382FF5}"/>
              </a:ext>
            </a:extLst>
          </p:cNvPr>
          <p:cNvCxnSpPr>
            <a:cxnSpLocks/>
          </p:cNvCxnSpPr>
          <p:nvPr/>
        </p:nvCxnSpPr>
        <p:spPr>
          <a:xfrm flipH="1">
            <a:off x="3215336" y="1756522"/>
            <a:ext cx="8965" cy="42940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5">
            <a:extLst>
              <a:ext uri="{FF2B5EF4-FFF2-40B4-BE49-F238E27FC236}">
                <a16:creationId xmlns:a16="http://schemas.microsoft.com/office/drawing/2014/main" id="{571D4F65-65D8-46E3-B51D-89D241789A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39" y="1657647"/>
            <a:ext cx="8029387" cy="43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生物信息学：改变世界的科学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51F64AD-7D77-40AD-8B42-D6F1CDFCF69A}"/>
              </a:ext>
            </a:extLst>
          </p:cNvPr>
          <p:cNvSpPr txBox="1"/>
          <p:nvPr/>
        </p:nvSpPr>
        <p:spPr>
          <a:xfrm>
            <a:off x="493367" y="826377"/>
            <a:ext cx="4623892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200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诺贝尔奖中的生物信息学算法</a:t>
            </a:r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85E9162F-C57B-494D-A260-EC084B80122D}"/>
              </a:ext>
            </a:extLst>
          </p:cNvPr>
          <p:cNvSpPr txBox="1"/>
          <p:nvPr/>
        </p:nvSpPr>
        <p:spPr>
          <a:xfrm>
            <a:off x="1010519" y="2407620"/>
            <a:ext cx="2959465" cy="6516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图论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分治算法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3E0EFE5-CFF4-4677-8546-1390791E5CC0}"/>
              </a:ext>
            </a:extLst>
          </p:cNvPr>
          <p:cNvSpPr/>
          <p:nvPr/>
        </p:nvSpPr>
        <p:spPr>
          <a:xfrm>
            <a:off x="1056686" y="3823263"/>
            <a:ext cx="28692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年诺贝尔奖）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093E9200-5692-49BF-ACC5-E393AEAF6056}"/>
              </a:ext>
            </a:extLst>
          </p:cNvPr>
          <p:cNvSpPr/>
          <p:nvPr/>
        </p:nvSpPr>
        <p:spPr>
          <a:xfrm>
            <a:off x="941294" y="1632857"/>
            <a:ext cx="5044200" cy="4884484"/>
          </a:xfrm>
          <a:prstGeom prst="roundRect">
            <a:avLst>
              <a:gd name="adj" fmla="val 489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17636F5F-2A7B-4130-B20E-93808307E96B}"/>
              </a:ext>
            </a:extLst>
          </p:cNvPr>
          <p:cNvSpPr/>
          <p:nvPr/>
        </p:nvSpPr>
        <p:spPr>
          <a:xfrm>
            <a:off x="6381543" y="1609239"/>
            <a:ext cx="4790441" cy="4908102"/>
          </a:xfrm>
          <a:prstGeom prst="roundRect">
            <a:avLst>
              <a:gd name="adj" fmla="val 489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TextBox 43">
            <a:extLst>
              <a:ext uri="{FF2B5EF4-FFF2-40B4-BE49-F238E27FC236}">
                <a16:creationId xmlns:a16="http://schemas.microsoft.com/office/drawing/2014/main" id="{245A0295-9AC8-476E-B45C-BE3003E654BA}"/>
              </a:ext>
            </a:extLst>
          </p:cNvPr>
          <p:cNvSpPr txBox="1"/>
          <p:nvPr/>
        </p:nvSpPr>
        <p:spPr>
          <a:xfrm>
            <a:off x="6535409" y="1410067"/>
            <a:ext cx="3278089" cy="4616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冷冻电镜数据分析算法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2">
            <a:extLst>
              <a:ext uri="{FF2B5EF4-FFF2-40B4-BE49-F238E27FC236}">
                <a16:creationId xmlns:a16="http://schemas.microsoft.com/office/drawing/2014/main" id="{0F0925C1-31B4-4CC2-BB80-69BCF0778FCF}"/>
              </a:ext>
            </a:extLst>
          </p:cNvPr>
          <p:cNvSpPr txBox="1"/>
          <p:nvPr/>
        </p:nvSpPr>
        <p:spPr>
          <a:xfrm>
            <a:off x="1047307" y="1425108"/>
            <a:ext cx="3990470" cy="4616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化学分子结构数据分析算法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Picture 8" descr="The Nobel Prize in Chemistry 2013 to &quot;Computational Biology ...">
            <a:extLst>
              <a:ext uri="{FF2B5EF4-FFF2-40B4-BE49-F238E27FC236}">
                <a16:creationId xmlns:a16="http://schemas.microsoft.com/office/drawing/2014/main" id="{F71DF0F2-5241-4BB9-AF8E-3EA64DD5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84" y="4608691"/>
            <a:ext cx="1231988" cy="147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AAA9750-00D3-4ECE-B8D4-BBCE2E88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498" y="4602713"/>
            <a:ext cx="1246007" cy="1070254"/>
          </a:xfrm>
          <a:prstGeom prst="rect">
            <a:avLst/>
          </a:prstGeom>
        </p:spPr>
      </p:pic>
      <p:pic>
        <p:nvPicPr>
          <p:cNvPr id="53" name="Picture 2" descr="Molecular dynamics - Wikipedia">
            <a:extLst>
              <a:ext uri="{FF2B5EF4-FFF2-40B4-BE49-F238E27FC236}">
                <a16:creationId xmlns:a16="http://schemas.microsoft.com/office/drawing/2014/main" id="{D4AE2A67-E8D1-4312-983F-2C7ED830B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128" y="1949456"/>
            <a:ext cx="1710480" cy="17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图片 8">
            <a:extLst>
              <a:ext uri="{FF2B5EF4-FFF2-40B4-BE49-F238E27FC236}">
                <a16:creationId xmlns:a16="http://schemas.microsoft.com/office/drawing/2014/main" id="{ACB35E48-0F94-4816-BD5C-133A874C98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348" y="1923147"/>
            <a:ext cx="1299157" cy="161986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0C606D44-E43C-4115-9D0B-040C432C5F9E}"/>
              </a:ext>
            </a:extLst>
          </p:cNvPr>
          <p:cNvSpPr/>
          <p:nvPr/>
        </p:nvSpPr>
        <p:spPr>
          <a:xfrm>
            <a:off x="6381543" y="3823263"/>
            <a:ext cx="28692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年诺贝尔奖）</a:t>
            </a:r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4EBAD4C3-DBEF-4660-A62C-53BC4B5B9B29}"/>
              </a:ext>
            </a:extLst>
          </p:cNvPr>
          <p:cNvSpPr txBox="1"/>
          <p:nvPr/>
        </p:nvSpPr>
        <p:spPr>
          <a:xfrm>
            <a:off x="6593392" y="2486842"/>
            <a:ext cx="2952000" cy="6516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图论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并行算法</a:t>
            </a:r>
          </a:p>
        </p:txBody>
      </p:sp>
      <p:sp>
        <p:nvSpPr>
          <p:cNvPr id="57" name="Rectangle 17">
            <a:extLst>
              <a:ext uri="{FF2B5EF4-FFF2-40B4-BE49-F238E27FC236}">
                <a16:creationId xmlns:a16="http://schemas.microsoft.com/office/drawing/2014/main" id="{AE74E13D-54BD-4E7C-AA4C-95D23911A7A0}"/>
              </a:ext>
            </a:extLst>
          </p:cNvPr>
          <p:cNvSpPr/>
          <p:nvPr/>
        </p:nvSpPr>
        <p:spPr>
          <a:xfrm>
            <a:off x="1135442" y="4461254"/>
            <a:ext cx="3339742" cy="181985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诺奖评审委员表示：</a:t>
            </a:r>
            <a:endParaRPr lang="en-US" altLang="zh-CN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他们把化学实验搬进了计算机虚拟世界，计算机和试管变得同样重要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Rectangle 17">
            <a:extLst>
              <a:ext uri="{FF2B5EF4-FFF2-40B4-BE49-F238E27FC236}">
                <a16:creationId xmlns:a16="http://schemas.microsoft.com/office/drawing/2014/main" id="{9FAC2231-04E7-4F35-87E0-93ADD7DAFEE4}"/>
              </a:ext>
            </a:extLst>
          </p:cNvPr>
          <p:cNvSpPr/>
          <p:nvPr/>
        </p:nvSpPr>
        <p:spPr>
          <a:xfrm>
            <a:off x="6535410" y="4395989"/>
            <a:ext cx="3278088" cy="143513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诺奖评审委员表示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依靠该技术，很快细胞在我们面前将再无秘密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399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生物信息学：改变世界的科学</a:t>
            </a:r>
          </a:p>
        </p:txBody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id="{FA1C7FE9-AF0C-4F7B-A56B-C3D3FF611CCC}"/>
              </a:ext>
            </a:extLst>
          </p:cNvPr>
          <p:cNvSpPr/>
          <p:nvPr/>
        </p:nvSpPr>
        <p:spPr>
          <a:xfrm>
            <a:off x="419236" y="849041"/>
            <a:ext cx="1104077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BLAST: </a:t>
            </a:r>
            <a:r>
              <a:rPr lang="zh-CN" altLang="en-US" sz="2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走向诺贝尔奖的字符串查找算法</a:t>
            </a:r>
            <a:r>
              <a:rPr lang="zh-CN" altLang="en-US" sz="2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如下，查找字符串</a:t>
            </a:r>
            <a:r>
              <a:rPr lang="en-US" altLang="zh-CN" sz="1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在字符串</a:t>
            </a:r>
            <a:r>
              <a:rPr lang="en-US" altLang="zh-CN" sz="1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中的位置</a:t>
            </a:r>
            <a:r>
              <a:rPr lang="zh-CN" altLang="en-US" sz="2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AC14414-B630-4886-B1A0-3EDA732AD763}"/>
              </a:ext>
            </a:extLst>
          </p:cNvPr>
          <p:cNvSpPr txBox="1"/>
          <p:nvPr/>
        </p:nvSpPr>
        <p:spPr>
          <a:xfrm>
            <a:off x="2014051" y="4845878"/>
            <a:ext cx="2726885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引用总数：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83437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64" name="左大括号 7">
            <a:extLst>
              <a:ext uri="{FF2B5EF4-FFF2-40B4-BE49-F238E27FC236}">
                <a16:creationId xmlns:a16="http://schemas.microsoft.com/office/drawing/2014/main" id="{11B7C9C1-C9C8-4845-A4DA-B62C35362193}"/>
              </a:ext>
            </a:extLst>
          </p:cNvPr>
          <p:cNvSpPr/>
          <p:nvPr/>
        </p:nvSpPr>
        <p:spPr>
          <a:xfrm>
            <a:off x="632450" y="1604899"/>
            <a:ext cx="142186" cy="1008580"/>
          </a:xfrm>
          <a:prstGeom prst="leftBrac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Rectangle 14">
            <a:extLst>
              <a:ext uri="{FF2B5EF4-FFF2-40B4-BE49-F238E27FC236}">
                <a16:creationId xmlns:a16="http://schemas.microsoft.com/office/drawing/2014/main" id="{8604AD75-53B4-4838-9FDA-BA5D2AB651B1}"/>
              </a:ext>
            </a:extLst>
          </p:cNvPr>
          <p:cNvSpPr/>
          <p:nvPr/>
        </p:nvSpPr>
        <p:spPr>
          <a:xfrm>
            <a:off x="815984" y="2248092"/>
            <a:ext cx="818458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8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en-US" altLang="zh-CN" sz="18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 = ACGAGCAATTGCCGCCGTTTTCAGCAGTTATGTCATC……</a:t>
            </a:r>
          </a:p>
        </p:txBody>
      </p:sp>
      <p:sp>
        <p:nvSpPr>
          <p:cNvPr id="67" name="Rectangle 15">
            <a:extLst>
              <a:ext uri="{FF2B5EF4-FFF2-40B4-BE49-F238E27FC236}">
                <a16:creationId xmlns:a16="http://schemas.microsoft.com/office/drawing/2014/main" id="{53AD9F18-E6E8-4112-80F3-A74718B5EC7D}"/>
              </a:ext>
            </a:extLst>
          </p:cNvPr>
          <p:cNvSpPr/>
          <p:nvPr/>
        </p:nvSpPr>
        <p:spPr>
          <a:xfrm>
            <a:off x="9152677" y="2245404"/>
            <a:ext cx="2044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长度</a:t>
            </a:r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&gt;&gt; </a:t>
            </a:r>
            <a:r>
              <a:rPr lang="en-US" altLang="zh-CN" sz="1800" b="1" spc="15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3×10</a:t>
            </a:r>
            <a:r>
              <a:rPr lang="en-US" altLang="zh-CN" sz="1800" b="1" spc="150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endParaRPr lang="zh-CN" altLang="en-US" sz="1800" b="1" baseline="30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Rectangle 17">
            <a:extLst>
              <a:ext uri="{FF2B5EF4-FFF2-40B4-BE49-F238E27FC236}">
                <a16:creationId xmlns:a16="http://schemas.microsoft.com/office/drawing/2014/main" id="{47F70DC1-C758-4B85-A78C-3BB8B8E67D61}"/>
              </a:ext>
            </a:extLst>
          </p:cNvPr>
          <p:cNvSpPr/>
          <p:nvPr/>
        </p:nvSpPr>
        <p:spPr>
          <a:xfrm>
            <a:off x="819196" y="1655059"/>
            <a:ext cx="40002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8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en-US" altLang="zh-CN" sz="18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 = CGAGCATGCAG……</a:t>
            </a:r>
            <a:endParaRPr lang="zh-CN" altLang="en-US" sz="1800" spc="1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Rectangle 18">
            <a:extLst>
              <a:ext uri="{FF2B5EF4-FFF2-40B4-BE49-F238E27FC236}">
                <a16:creationId xmlns:a16="http://schemas.microsoft.com/office/drawing/2014/main" id="{2F34A0FE-BAB4-4E55-B427-CF4871861B2C}"/>
              </a:ext>
            </a:extLst>
          </p:cNvPr>
          <p:cNvSpPr/>
          <p:nvPr/>
        </p:nvSpPr>
        <p:spPr>
          <a:xfrm>
            <a:off x="4971558" y="1641466"/>
            <a:ext cx="1800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长度：</a:t>
            </a:r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en-US" altLang="zh-CN" sz="1800" b="1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~10</a:t>
            </a:r>
            <a:r>
              <a:rPr lang="en-US" altLang="zh-CN" sz="1800" b="1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en-US" altLang="zh-CN" sz="1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158B0A4B-3E50-4D6F-A678-D71A6BF3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09" y="4845878"/>
            <a:ext cx="3846774" cy="1895297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EDF55004-8375-4075-8B52-66C332EA1A90}"/>
              </a:ext>
            </a:extLst>
          </p:cNvPr>
          <p:cNvSpPr/>
          <p:nvPr/>
        </p:nvSpPr>
        <p:spPr>
          <a:xfrm>
            <a:off x="7696509" y="5610292"/>
            <a:ext cx="1788150" cy="297517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22D31D25-EB16-4C6A-99DF-05A0277D4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096" y="4131380"/>
            <a:ext cx="5016039" cy="459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8" name="箭头: 直角上 77">
            <a:extLst>
              <a:ext uri="{FF2B5EF4-FFF2-40B4-BE49-F238E27FC236}">
                <a16:creationId xmlns:a16="http://schemas.microsoft.com/office/drawing/2014/main" id="{D2F43599-57A8-4C18-959D-31FEE82CC6C8}"/>
              </a:ext>
            </a:extLst>
          </p:cNvPr>
          <p:cNvSpPr/>
          <p:nvPr/>
        </p:nvSpPr>
        <p:spPr>
          <a:xfrm flipH="1">
            <a:off x="7220084" y="4623647"/>
            <a:ext cx="416550" cy="1190908"/>
          </a:xfrm>
          <a:prstGeom prst="bentUp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E1FCDA8-7D8B-4451-99BF-139A170D09F4}"/>
              </a:ext>
            </a:extLst>
          </p:cNvPr>
          <p:cNvCxnSpPr>
            <a:cxnSpLocks/>
          </p:cNvCxnSpPr>
          <p:nvPr/>
        </p:nvCxnSpPr>
        <p:spPr>
          <a:xfrm>
            <a:off x="513819" y="3363502"/>
            <a:ext cx="10916182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">
            <a:extLst>
              <a:ext uri="{FF2B5EF4-FFF2-40B4-BE49-F238E27FC236}">
                <a16:creationId xmlns:a16="http://schemas.microsoft.com/office/drawing/2014/main" id="{1F5E441B-32D6-440D-9213-2C96033CE4CA}"/>
              </a:ext>
            </a:extLst>
          </p:cNvPr>
          <p:cNvSpPr txBox="1"/>
          <p:nvPr/>
        </p:nvSpPr>
        <p:spPr>
          <a:xfrm>
            <a:off x="3601517" y="3043930"/>
            <a:ext cx="4740784" cy="616644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算法核心：哈希</a:t>
            </a:r>
            <a:r>
              <a:rPr lang="en-US" altLang="zh-CN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动态规划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CFB96-9EB9-4805-AFF7-E6F281A94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2" y="4728478"/>
            <a:ext cx="1424508" cy="1676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CF29252-FAF9-4175-BD0B-B99B914B6A26}"/>
              </a:ext>
            </a:extLst>
          </p:cNvPr>
          <p:cNvSpPr txBox="1"/>
          <p:nvPr/>
        </p:nvSpPr>
        <p:spPr>
          <a:xfrm>
            <a:off x="1500936" y="5853730"/>
            <a:ext cx="3240000" cy="75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BLAST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算法被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Nature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列入：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世纪科学计算发展的里程碑</a:t>
            </a:r>
          </a:p>
        </p:txBody>
      </p:sp>
    </p:spTree>
    <p:extLst>
      <p:ext uri="{BB962C8B-B14F-4D97-AF65-F5344CB8AC3E}">
        <p14:creationId xmlns:p14="http://schemas.microsoft.com/office/powerpoint/2010/main" val="174188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生物信息学：改变世界的科学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C61C63-E30D-473E-A234-56854EF36007}"/>
              </a:ext>
            </a:extLst>
          </p:cNvPr>
          <p:cNvSpPr txBox="1"/>
          <p:nvPr/>
        </p:nvSpPr>
        <p:spPr>
          <a:xfrm>
            <a:off x="670652" y="793048"/>
            <a:ext cx="1519528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200"/>
            <a:r>
              <a:rPr lang="zh-CN" altLang="en-US" sz="27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抗击新冠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BA644C1F-B728-4138-BE71-F1B7DCFD49BA}"/>
              </a:ext>
            </a:extLst>
          </p:cNvPr>
          <p:cNvSpPr/>
          <p:nvPr/>
        </p:nvSpPr>
        <p:spPr>
          <a:xfrm>
            <a:off x="1130555" y="4939830"/>
            <a:ext cx="3894758" cy="32916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>
            <a:innerShdw blurRad="114300">
              <a:prstClr val="black"/>
            </a:inn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……ATGCAATCAGTAACGGTCCA……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D45224DE-D200-4796-96AA-52501268C546}"/>
              </a:ext>
            </a:extLst>
          </p:cNvPr>
          <p:cNvSpPr/>
          <p:nvPr/>
        </p:nvSpPr>
        <p:spPr>
          <a:xfrm>
            <a:off x="2654545" y="2871040"/>
            <a:ext cx="503450" cy="1614968"/>
          </a:xfrm>
          <a:prstGeom prst="downArrow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73A3953-820E-4A28-A32D-E8FB02535DE8}"/>
              </a:ext>
            </a:extLst>
          </p:cNvPr>
          <p:cNvSpPr txBox="1"/>
          <p:nvPr/>
        </p:nvSpPr>
        <p:spPr>
          <a:xfrm>
            <a:off x="1468658" y="4119521"/>
            <a:ext cx="1231342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图论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D820C4-130F-4D1B-BE56-186002FFC0CC}"/>
              </a:ext>
            </a:extLst>
          </p:cNvPr>
          <p:cNvSpPr txBox="1"/>
          <p:nvPr/>
        </p:nvSpPr>
        <p:spPr>
          <a:xfrm>
            <a:off x="3216333" y="4134627"/>
            <a:ext cx="1231342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聚类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D2E45AE-341A-4285-B3CF-31D944033D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25171" r="65019" b="9539"/>
          <a:stretch/>
        </p:blipFill>
        <p:spPr>
          <a:xfrm rot="16200000">
            <a:off x="3243951" y="2961374"/>
            <a:ext cx="1078936" cy="111224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89C72AC-9FE3-4896-AC46-DCADB63088C8}"/>
              </a:ext>
            </a:extLst>
          </p:cNvPr>
          <p:cNvSpPr txBox="1"/>
          <p:nvPr/>
        </p:nvSpPr>
        <p:spPr>
          <a:xfrm>
            <a:off x="2299148" y="4608160"/>
            <a:ext cx="1231342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短序列拼接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16F9D5D8-5692-4458-BAD3-DD1DCF21F733}"/>
              </a:ext>
            </a:extLst>
          </p:cNvPr>
          <p:cNvSpPr/>
          <p:nvPr/>
        </p:nvSpPr>
        <p:spPr>
          <a:xfrm>
            <a:off x="1061523" y="5899444"/>
            <a:ext cx="4032821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长度为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30000bp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的新冠病毒基因组</a:t>
            </a: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D6E32E7A-5629-4F0B-8D22-2846A02349C5}"/>
              </a:ext>
            </a:extLst>
          </p:cNvPr>
          <p:cNvSpPr/>
          <p:nvPr/>
        </p:nvSpPr>
        <p:spPr>
          <a:xfrm>
            <a:off x="2664830" y="5345858"/>
            <a:ext cx="503450" cy="483139"/>
          </a:xfrm>
          <a:prstGeom prst="downArrow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11331BF-F08B-401E-B7E1-9C4DB02530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4041" y="2905638"/>
            <a:ext cx="1080789" cy="128913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535A2EB8-03EB-4788-AE97-84BDB84D707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81" y="2391754"/>
            <a:ext cx="1195223" cy="1195223"/>
          </a:xfrm>
          <a:prstGeom prst="rect">
            <a:avLst/>
          </a:prstGeom>
        </p:spPr>
      </p:pic>
      <p:sp>
        <p:nvSpPr>
          <p:cNvPr id="98" name="文本框 97">
            <a:extLst>
              <a:ext uri="{FF2B5EF4-FFF2-40B4-BE49-F238E27FC236}">
                <a16:creationId xmlns:a16="http://schemas.microsoft.com/office/drawing/2014/main" id="{B9940A68-8D09-4925-9C73-1B88D6BF4725}"/>
              </a:ext>
            </a:extLst>
          </p:cNvPr>
          <p:cNvSpPr txBox="1"/>
          <p:nvPr/>
        </p:nvSpPr>
        <p:spPr>
          <a:xfrm>
            <a:off x="4575586" y="4046814"/>
            <a:ext cx="1345122" cy="4821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动态规划</a:t>
            </a:r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algn="ctr" defTabSz="1219169" hangingPunct="0"/>
            <a:r>
              <a:rPr lang="zh-CN" altLang="en-US" sz="1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计算序列相似性</a:t>
            </a:r>
            <a:endParaRPr lang="zh-CN" altLang="en-US" sz="1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99" name="箭头: 下 98">
            <a:extLst>
              <a:ext uri="{FF2B5EF4-FFF2-40B4-BE49-F238E27FC236}">
                <a16:creationId xmlns:a16="http://schemas.microsoft.com/office/drawing/2014/main" id="{ECBA72D8-2028-4C56-AA0D-8AD3B859A22E}"/>
              </a:ext>
            </a:extLst>
          </p:cNvPr>
          <p:cNvSpPr/>
          <p:nvPr/>
        </p:nvSpPr>
        <p:spPr>
          <a:xfrm rot="16200000">
            <a:off x="5070081" y="3521811"/>
            <a:ext cx="466795" cy="395347"/>
          </a:xfrm>
          <a:prstGeom prst="downArrow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F9A8E047-1F5C-421A-A07C-200B8ACF0690}"/>
              </a:ext>
            </a:extLst>
          </p:cNvPr>
          <p:cNvSpPr/>
          <p:nvPr/>
        </p:nvSpPr>
        <p:spPr>
          <a:xfrm>
            <a:off x="7528964" y="4490954"/>
            <a:ext cx="2116281" cy="408623"/>
          </a:xfrm>
          <a:prstGeom prst="roundRect">
            <a:avLst/>
          </a:prstGeom>
          <a:solidFill>
            <a:srgbClr val="7F7F7F"/>
          </a:solidFill>
          <a:ln>
            <a:solidFill>
              <a:srgbClr val="AEAEA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新冠独有特征序列</a:t>
            </a:r>
          </a:p>
        </p:txBody>
      </p:sp>
      <p:sp>
        <p:nvSpPr>
          <p:cNvPr id="82" name="箭头: 下 94">
            <a:extLst>
              <a:ext uri="{FF2B5EF4-FFF2-40B4-BE49-F238E27FC236}">
                <a16:creationId xmlns:a16="http://schemas.microsoft.com/office/drawing/2014/main" id="{07BFC506-CB44-4730-87D7-68E510838D83}"/>
              </a:ext>
            </a:extLst>
          </p:cNvPr>
          <p:cNvSpPr/>
          <p:nvPr/>
        </p:nvSpPr>
        <p:spPr>
          <a:xfrm>
            <a:off x="8254144" y="5081961"/>
            <a:ext cx="665922" cy="395347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3" name="Rectangle 7">
            <a:extLst>
              <a:ext uri="{FF2B5EF4-FFF2-40B4-BE49-F238E27FC236}">
                <a16:creationId xmlns:a16="http://schemas.microsoft.com/office/drawing/2014/main" id="{36493CA3-0C73-458E-82DD-882CAE800CE1}"/>
              </a:ext>
            </a:extLst>
          </p:cNvPr>
          <p:cNvSpPr/>
          <p:nvPr/>
        </p:nvSpPr>
        <p:spPr>
          <a:xfrm>
            <a:off x="6696231" y="5662853"/>
            <a:ext cx="3806687" cy="61293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AEAEA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有效识别新冠独有特征序列及蛋白</a:t>
            </a:r>
            <a:endParaRPr lang="en-US" altLang="zh-CN" sz="1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病毒检测试剂盒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4D5AECE-12A2-4226-B220-A1BFCF9BEB76}"/>
              </a:ext>
            </a:extLst>
          </p:cNvPr>
          <p:cNvSpPr/>
          <p:nvPr/>
        </p:nvSpPr>
        <p:spPr>
          <a:xfrm>
            <a:off x="6211530" y="2949347"/>
            <a:ext cx="4896836" cy="153888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412750"/>
            <a:r>
              <a:rPr lang="en-US" altLang="zh-CN" sz="10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……….…AAATAAACCCGTTCGAAAACCGATTTTTGGTACACAGGTCACAC…….…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7850018-A4FA-45E6-92E7-6BC484FEA26B}"/>
              </a:ext>
            </a:extLst>
          </p:cNvPr>
          <p:cNvSpPr/>
          <p:nvPr/>
        </p:nvSpPr>
        <p:spPr>
          <a:xfrm>
            <a:off x="6211530" y="2560686"/>
            <a:ext cx="4896836" cy="15388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412750"/>
            <a:r>
              <a:rPr lang="en-US" altLang="zh-CN" sz="10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……….…AAATAAACCCGTTCGAAAAAGGTATTTTGGTACACAGGTCACAC…….…</a:t>
            </a:r>
            <a:endParaRPr lang="en-US" altLang="zh-CN" sz="1000" dirty="0">
              <a:solidFill>
                <a:srgbClr val="FFFF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855D3CC-AF0E-4508-96D6-BE86FF7482E6}"/>
              </a:ext>
            </a:extLst>
          </p:cNvPr>
          <p:cNvSpPr/>
          <p:nvPr/>
        </p:nvSpPr>
        <p:spPr>
          <a:xfrm>
            <a:off x="6193876" y="3718127"/>
            <a:ext cx="4896836" cy="15388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412750"/>
            <a:r>
              <a:rPr lang="en-US" altLang="zh-CN" sz="1000" dirty="0">
                <a:solidFill>
                  <a:srgbClr val="FFFF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……….…AAATAAACCCGTTCGAAAAAGTACTACTAACATACATACATAC……….…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7F9001D-E61D-44E3-891B-D380E3C525B5}"/>
              </a:ext>
            </a:extLst>
          </p:cNvPr>
          <p:cNvSpPr/>
          <p:nvPr/>
        </p:nvSpPr>
        <p:spPr>
          <a:xfrm>
            <a:off x="6193876" y="3335802"/>
            <a:ext cx="4896836" cy="15388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412750"/>
            <a:r>
              <a:rPr lang="en-US" altLang="zh-CN" sz="1000" dirty="0">
                <a:solidFill>
                  <a:srgbClr val="00206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……….…AAATAAACCCGTTCGAAAACCGAGGGGTTTTTTTTGGGGGTAA……….…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CCF04E3C-3B53-4703-A13A-8EE122C136C7}"/>
              </a:ext>
            </a:extLst>
          </p:cNvPr>
          <p:cNvSpPr/>
          <p:nvPr/>
        </p:nvSpPr>
        <p:spPr>
          <a:xfrm>
            <a:off x="6719402" y="2456184"/>
            <a:ext cx="1454097" cy="1503800"/>
          </a:xfrm>
          <a:prstGeom prst="rect">
            <a:avLst/>
          </a:prstGeom>
          <a:noFill/>
          <a:ln w="25400" cap="flat">
            <a:solidFill>
              <a:schemeClr val="tx1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F505B822-941D-4583-8E41-45E509A826CF}"/>
              </a:ext>
            </a:extLst>
          </p:cNvPr>
          <p:cNvSpPr/>
          <p:nvPr/>
        </p:nvSpPr>
        <p:spPr>
          <a:xfrm>
            <a:off x="8764154" y="3636598"/>
            <a:ext cx="1733727" cy="297517"/>
          </a:xfrm>
          <a:prstGeom prst="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9" name="Rectangle 7">
            <a:extLst>
              <a:ext uri="{FF2B5EF4-FFF2-40B4-BE49-F238E27FC236}">
                <a16:creationId xmlns:a16="http://schemas.microsoft.com/office/drawing/2014/main" id="{5CC68325-7C9B-4BE8-B546-ACDA91C2504C}"/>
              </a:ext>
            </a:extLst>
          </p:cNvPr>
          <p:cNvSpPr/>
          <p:nvPr/>
        </p:nvSpPr>
        <p:spPr>
          <a:xfrm>
            <a:off x="7520843" y="1381498"/>
            <a:ext cx="2116281" cy="4086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物种间相似序列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F4664AB-7AE2-44FC-A829-448059274822}"/>
              </a:ext>
            </a:extLst>
          </p:cNvPr>
          <p:cNvSpPr txBox="1"/>
          <p:nvPr/>
        </p:nvSpPr>
        <p:spPr>
          <a:xfrm>
            <a:off x="11093994" y="3725104"/>
            <a:ext cx="779453" cy="1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r>
              <a:rPr lang="zh-CN" altLang="en-US" sz="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新冠病毒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23C17F05-5024-4273-9A9F-2342ACD4EB74}"/>
              </a:ext>
            </a:extLst>
          </p:cNvPr>
          <p:cNvSpPr txBox="1"/>
          <p:nvPr/>
        </p:nvSpPr>
        <p:spPr>
          <a:xfrm>
            <a:off x="11093994" y="2935041"/>
            <a:ext cx="779453" cy="1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老鼠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病毒</a:t>
            </a:r>
            <a:endParaRPr lang="zh-CN" altLang="en-US" sz="800" dirty="0">
              <a:solidFill>
                <a:srgbClr val="5E5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FDDF0950-6101-4441-9CC1-BAE1F65A6C09}"/>
              </a:ext>
            </a:extLst>
          </p:cNvPr>
          <p:cNvSpPr txBox="1"/>
          <p:nvPr/>
        </p:nvSpPr>
        <p:spPr>
          <a:xfrm>
            <a:off x="11095362" y="2541672"/>
            <a:ext cx="779453" cy="1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病毒</a:t>
            </a:r>
            <a:endParaRPr lang="zh-CN" altLang="en-US" sz="800" dirty="0">
              <a:solidFill>
                <a:srgbClr val="5E5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53BD1E6-63EA-4252-A835-A9DBEDB3D25C}"/>
              </a:ext>
            </a:extLst>
          </p:cNvPr>
          <p:cNvSpPr txBox="1"/>
          <p:nvPr/>
        </p:nvSpPr>
        <p:spPr>
          <a:xfrm>
            <a:off x="11108366" y="3334427"/>
            <a:ext cx="779453" cy="1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鸟类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病毒</a:t>
            </a:r>
            <a:endParaRPr lang="zh-CN" altLang="en-US" sz="800" dirty="0">
              <a:solidFill>
                <a:srgbClr val="5E5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D17D5-CD39-4D9B-ADD2-998B4EA83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675" y="1584950"/>
            <a:ext cx="2267493" cy="10637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D6455D-180B-4259-9FF7-806B4D4573BC}"/>
              </a:ext>
            </a:extLst>
          </p:cNvPr>
          <p:cNvSpPr/>
          <p:nvPr/>
        </p:nvSpPr>
        <p:spPr>
          <a:xfrm>
            <a:off x="8304280" y="2912041"/>
            <a:ext cx="509653" cy="579779"/>
          </a:xfrm>
          <a:prstGeom prst="rect">
            <a:avLst/>
          </a:prstGeom>
          <a:noFill/>
          <a:ln w="25400" cap="flat">
            <a:solidFill>
              <a:schemeClr val="tx1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A2D064-FBA8-40A9-AA28-4B05DDD68640}"/>
              </a:ext>
            </a:extLst>
          </p:cNvPr>
          <p:cNvSpPr/>
          <p:nvPr/>
        </p:nvSpPr>
        <p:spPr>
          <a:xfrm>
            <a:off x="8872793" y="2468402"/>
            <a:ext cx="1759458" cy="701533"/>
          </a:xfrm>
          <a:prstGeom prst="rect">
            <a:avLst/>
          </a:prstGeom>
          <a:noFill/>
          <a:ln w="25400" cap="flat">
            <a:solidFill>
              <a:schemeClr val="tx1">
                <a:lumMod val="60000"/>
                <a:lumOff val="4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AAC283C9-DCFE-466B-97DA-6F090F6CB668}"/>
              </a:ext>
            </a:extLst>
          </p:cNvPr>
          <p:cNvCxnSpPr>
            <a:cxnSpLocks/>
            <a:stCxn id="109" idx="2"/>
            <a:endCxn id="100" idx="0"/>
          </p:cNvCxnSpPr>
          <p:nvPr/>
        </p:nvCxnSpPr>
        <p:spPr>
          <a:xfrm rot="5400000">
            <a:off x="7679687" y="1556886"/>
            <a:ext cx="666063" cy="1132533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连接符: 肘形 145">
            <a:extLst>
              <a:ext uri="{FF2B5EF4-FFF2-40B4-BE49-F238E27FC236}">
                <a16:creationId xmlns:a16="http://schemas.microsoft.com/office/drawing/2014/main" id="{F521C4E1-79DF-4B75-BBEC-852194568C2A}"/>
              </a:ext>
            </a:extLst>
          </p:cNvPr>
          <p:cNvCxnSpPr>
            <a:cxnSpLocks/>
            <a:stCxn id="109" idx="2"/>
            <a:endCxn id="6" idx="0"/>
          </p:cNvCxnSpPr>
          <p:nvPr/>
        </p:nvCxnSpPr>
        <p:spPr>
          <a:xfrm rot="16200000" flipH="1">
            <a:off x="8826613" y="1542492"/>
            <a:ext cx="678281" cy="1173538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3BAB633-3F2C-481D-9AFD-BDBE25E9BC5C}"/>
              </a:ext>
            </a:extLst>
          </p:cNvPr>
          <p:cNvCxnSpPr>
            <a:stCxn id="109" idx="2"/>
            <a:endCxn id="5" idx="0"/>
          </p:cNvCxnSpPr>
          <p:nvPr/>
        </p:nvCxnSpPr>
        <p:spPr>
          <a:xfrm flipH="1">
            <a:off x="8559107" y="1790121"/>
            <a:ext cx="19877" cy="112192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A7233953-45E0-4942-A383-442EF1DC450E}"/>
              </a:ext>
            </a:extLst>
          </p:cNvPr>
          <p:cNvCxnSpPr>
            <a:cxnSpLocks/>
            <a:stCxn id="107" idx="2"/>
            <a:endCxn id="81" idx="0"/>
          </p:cNvCxnSpPr>
          <p:nvPr/>
        </p:nvCxnSpPr>
        <p:spPr>
          <a:xfrm rot="5400000">
            <a:off x="8830643" y="3690578"/>
            <a:ext cx="556839" cy="1043913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9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09FBEF-C7E7-4135-B62C-F9B2DC656AD5}"/>
              </a:ext>
            </a:extLst>
          </p:cNvPr>
          <p:cNvGrpSpPr/>
          <p:nvPr/>
        </p:nvGrpSpPr>
        <p:grpSpPr>
          <a:xfrm>
            <a:off x="744859" y="1095375"/>
            <a:ext cx="7808592" cy="5192433"/>
            <a:chOff x="1604483" y="1589159"/>
            <a:chExt cx="8916644" cy="50680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AA7FE-6F8F-44EC-A916-3B599376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483" y="1589159"/>
              <a:ext cx="8916644" cy="506800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EE0066-749C-4CB0-B8EC-F730D12D6775}"/>
                </a:ext>
              </a:extLst>
            </p:cNvPr>
            <p:cNvSpPr txBox="1"/>
            <p:nvPr/>
          </p:nvSpPr>
          <p:spPr>
            <a:xfrm>
              <a:off x="2760841" y="2692287"/>
              <a:ext cx="1970527" cy="51935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互联网数据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A6C12F-81A4-4E4D-BE81-A2FE57E55F85}"/>
                </a:ext>
              </a:extLst>
            </p:cNvPr>
            <p:cNvSpPr txBox="1"/>
            <p:nvPr/>
          </p:nvSpPr>
          <p:spPr>
            <a:xfrm>
              <a:off x="5758379" y="2071101"/>
              <a:ext cx="1677293" cy="45010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传感器数据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9CD008-4D68-4051-B196-5652B4534886}"/>
                </a:ext>
              </a:extLst>
            </p:cNvPr>
            <p:cNvSpPr txBox="1"/>
            <p:nvPr/>
          </p:nvSpPr>
          <p:spPr>
            <a:xfrm>
              <a:off x="2832400" y="5318676"/>
              <a:ext cx="1970528" cy="45010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世界人口数量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19C9BB-3C2D-4158-B2A2-4E26E3160311}"/>
                </a:ext>
              </a:extLst>
            </p:cNvPr>
            <p:cNvSpPr txBox="1"/>
            <p:nvPr/>
          </p:nvSpPr>
          <p:spPr>
            <a:xfrm>
              <a:off x="6103744" y="3608300"/>
              <a:ext cx="2674287" cy="51935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基因组测序数据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F86763-8149-4480-A92C-F5819711D9C2}"/>
                </a:ext>
              </a:extLst>
            </p:cNvPr>
            <p:cNvSpPr txBox="1"/>
            <p:nvPr/>
          </p:nvSpPr>
          <p:spPr>
            <a:xfrm>
              <a:off x="7793300" y="4493990"/>
              <a:ext cx="2322408" cy="51935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全基因组数据</a:t>
              </a:r>
            </a:p>
          </p:txBody>
        </p:sp>
      </p:grpSp>
      <p:sp>
        <p:nvSpPr>
          <p:cNvPr id="9" name="任意多边形: 形状 86">
            <a:extLst>
              <a:ext uri="{FF2B5EF4-FFF2-40B4-BE49-F238E27FC236}">
                <a16:creationId xmlns:a16="http://schemas.microsoft.com/office/drawing/2014/main" id="{0E1C9DC5-6A39-4C62-B39C-E9416345E32E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0649F9D8-2BA4-48D6-AE5A-AF48B3C567C0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生物信息学：巨大的挑战与机会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044D8-E1E1-4814-9F84-6D9A14257928}"/>
              </a:ext>
            </a:extLst>
          </p:cNvPr>
          <p:cNvSpPr txBox="1"/>
          <p:nvPr/>
        </p:nvSpPr>
        <p:spPr>
          <a:xfrm>
            <a:off x="9164598" y="1900908"/>
            <a:ext cx="2539766" cy="120032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2025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buClr>
                <a:srgbClr val="C00000"/>
              </a:buClr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全基因组数据量将达到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ZB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级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91914A-ACC0-4C05-BE76-7FA39D0914D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781925" y="2501073"/>
            <a:ext cx="1382673" cy="83116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4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478E63-F8E1-42E5-AB40-CC9CF126E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26"/>
          <a:stretch/>
        </p:blipFill>
        <p:spPr>
          <a:xfrm>
            <a:off x="454190" y="1881213"/>
            <a:ext cx="5933910" cy="3730574"/>
          </a:xfrm>
          <a:prstGeom prst="rect">
            <a:avLst/>
          </a:prstGeom>
        </p:spPr>
      </p:pic>
      <p:pic>
        <p:nvPicPr>
          <p:cNvPr id="15362" name="Picture 2" descr="Image result for top 500 performance">
            <a:extLst>
              <a:ext uri="{FF2B5EF4-FFF2-40B4-BE49-F238E27FC236}">
                <a16:creationId xmlns:a16="http://schemas.microsoft.com/office/drawing/2014/main" id="{C2489572-2AE5-4D5A-A9DE-7CED8EAE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300" y="2931430"/>
            <a:ext cx="5933910" cy="3289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434ECB-5656-4CC5-92EF-EAAF67A8E050}"/>
              </a:ext>
            </a:extLst>
          </p:cNvPr>
          <p:cNvSpPr txBox="1"/>
          <p:nvPr/>
        </p:nvSpPr>
        <p:spPr>
          <a:xfrm>
            <a:off x="454190" y="1168400"/>
            <a:ext cx="692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高性能计算机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500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（前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名）：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更快更强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805855-7378-458F-8CF9-754CC420AB06}"/>
              </a:ext>
            </a:extLst>
          </p:cNvPr>
          <p:cNvSpPr txBox="1"/>
          <p:nvPr/>
        </p:nvSpPr>
        <p:spPr>
          <a:xfrm>
            <a:off x="7634235" y="2205597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高性能计算机性能发展曲线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（正在迈向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级计算）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19E2A2-AA30-4C27-834C-F0FE0973F4C5}"/>
              </a:ext>
            </a:extLst>
          </p:cNvPr>
          <p:cNvSpPr txBox="1"/>
          <p:nvPr/>
        </p:nvSpPr>
        <p:spPr>
          <a:xfrm>
            <a:off x="2116140" y="2359992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 Summit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800B39-0336-416A-9655-9160E2816CBE}"/>
              </a:ext>
            </a:extLst>
          </p:cNvPr>
          <p:cNvSpPr txBox="1"/>
          <p:nvPr/>
        </p:nvSpPr>
        <p:spPr>
          <a:xfrm>
            <a:off x="2419108" y="3036594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 Sierra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1CA8AF-FDF6-4760-818E-AC154FFB7901}"/>
              </a:ext>
            </a:extLst>
          </p:cNvPr>
          <p:cNvSpPr txBox="1"/>
          <p:nvPr/>
        </p:nvSpPr>
        <p:spPr>
          <a:xfrm>
            <a:off x="1994311" y="371319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神威 太湖之光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179F15-4539-4C04-9DBB-78B514FF9C63}"/>
              </a:ext>
            </a:extLst>
          </p:cNvPr>
          <p:cNvSpPr txBox="1"/>
          <p:nvPr/>
        </p:nvSpPr>
        <p:spPr>
          <a:xfrm>
            <a:off x="2786194" y="4412852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79A2E1-0E70-434B-89FB-7605BA27C46A}"/>
              </a:ext>
            </a:extLst>
          </p:cNvPr>
          <p:cNvSpPr txBox="1"/>
          <p:nvPr/>
        </p:nvSpPr>
        <p:spPr>
          <a:xfrm>
            <a:off x="2002840" y="5066400"/>
            <a:ext cx="20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Dell Frontera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86">
            <a:extLst>
              <a:ext uri="{FF2B5EF4-FFF2-40B4-BE49-F238E27FC236}">
                <a16:creationId xmlns:a16="http://schemas.microsoft.com/office/drawing/2014/main" id="{F2208ADF-0A1D-48E2-9994-C15C47716A9A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4" name="标题 2">
            <a:extLst>
              <a:ext uri="{FF2B5EF4-FFF2-40B4-BE49-F238E27FC236}">
                <a16:creationId xmlns:a16="http://schemas.microsoft.com/office/drawing/2014/main" id="{6C53C038-87D4-43B5-9F9F-4DBD72C1F6FB}"/>
              </a:ext>
            </a:extLst>
          </p:cNvPr>
          <p:cNvSpPr txBox="1"/>
          <p:nvPr/>
        </p:nvSpPr>
        <p:spPr>
          <a:xfrm>
            <a:off x="34014" y="74892"/>
            <a:ext cx="4446851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伟大的计算力时代</a:t>
            </a:r>
          </a:p>
        </p:txBody>
      </p:sp>
    </p:spTree>
    <p:extLst>
      <p:ext uri="{BB962C8B-B14F-4D97-AF65-F5344CB8AC3E}">
        <p14:creationId xmlns:p14="http://schemas.microsoft.com/office/powerpoint/2010/main" val="158863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>
            <a:extLst>
              <a:ext uri="{FF2B5EF4-FFF2-40B4-BE49-F238E27FC236}">
                <a16:creationId xmlns:a16="http://schemas.microsoft.com/office/drawing/2014/main" id="{292AC2E9-DB8D-4282-8F43-807FE82F8BAB}"/>
              </a:ext>
            </a:extLst>
          </p:cNvPr>
          <p:cNvGrpSpPr/>
          <p:nvPr/>
        </p:nvGrpSpPr>
        <p:grpSpPr>
          <a:xfrm>
            <a:off x="4796829" y="1057093"/>
            <a:ext cx="6749812" cy="2831772"/>
            <a:chOff x="4753776" y="1201946"/>
            <a:chExt cx="5698903" cy="2831772"/>
          </a:xfrm>
        </p:grpSpPr>
        <p:sp>
          <p:nvSpPr>
            <p:cNvPr id="3" name="矩形 15">
              <a:extLst>
                <a:ext uri="{FF2B5EF4-FFF2-40B4-BE49-F238E27FC236}">
                  <a16:creationId xmlns:a16="http://schemas.microsoft.com/office/drawing/2014/main" id="{D4EE0377-3B39-49FF-9BCB-3BF889D918EB}"/>
                </a:ext>
              </a:extLst>
            </p:cNvPr>
            <p:cNvSpPr/>
            <p:nvPr/>
          </p:nvSpPr>
          <p:spPr>
            <a:xfrm>
              <a:off x="4753776" y="1201947"/>
              <a:ext cx="5444324" cy="2831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矩形 17">
              <a:extLst>
                <a:ext uri="{FF2B5EF4-FFF2-40B4-BE49-F238E27FC236}">
                  <a16:creationId xmlns:a16="http://schemas.microsoft.com/office/drawing/2014/main" id="{52CC96DE-0B77-433B-BBFF-2B53DC0724E5}"/>
                </a:ext>
              </a:extLst>
            </p:cNvPr>
            <p:cNvSpPr/>
            <p:nvPr/>
          </p:nvSpPr>
          <p:spPr>
            <a:xfrm>
              <a:off x="4817595" y="1201946"/>
              <a:ext cx="5202706" cy="2823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indent="-266700">
                <a:lnSpc>
                  <a:spcPct val="125000"/>
                </a:lnSpc>
                <a:buFont typeface="+mj-lt"/>
                <a:buAutoNum type="arabicPeriod"/>
              </a:pPr>
              <a:r>
                <a:rPr lang="zh-CN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宇宙由什么构成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  <a:p>
              <a:pPr marL="266700" indent="-266700">
                <a:lnSpc>
                  <a:spcPct val="125000"/>
                </a:lnSpc>
                <a:buFont typeface="+mj-lt"/>
                <a:buAutoNum type="arabicPeriod"/>
              </a:pPr>
              <a:r>
                <a:rPr lang="zh-CN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意识的生物学基础是什么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  <a:p>
              <a:pPr marL="266700" indent="-266700">
                <a:lnSpc>
                  <a:spcPct val="125000"/>
                </a:lnSpc>
                <a:buFont typeface="+mj-lt"/>
                <a:buAutoNum type="arabicPeriod"/>
              </a:pPr>
              <a:r>
                <a:rPr lang="zh-CN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遗传变异与人类健康的相关程度如何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  <a:p>
              <a:pPr marL="266700" indent="-266700">
                <a:lnSpc>
                  <a:spcPct val="125000"/>
                </a:lnSpc>
                <a:buFont typeface="+mj-lt"/>
                <a:buAutoNum type="arabicPeriod"/>
              </a:pPr>
              <a:r>
                <a:rPr lang="zh-CN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人类寿命到底可以延长多久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  <a:p>
              <a:pPr marL="266700" indent="-266700">
                <a:lnSpc>
                  <a:spcPct val="125000"/>
                </a:lnSpc>
                <a:buFont typeface="+mj-lt"/>
                <a:buAutoNum type="arabicPeriod"/>
              </a:pPr>
              <a:r>
                <a:rPr lang="zh-CN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是什么控制着器官再生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  <a:p>
              <a:pPr>
                <a:spcAft>
                  <a:spcPts val="300"/>
                </a:spcAft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……………………………………</a:t>
              </a:r>
            </a:p>
            <a:p>
              <a:pPr>
                <a:spcAft>
                  <a:spcPts val="300"/>
                </a:spcAft>
              </a:pPr>
              <a:r>
                <a:rPr lang="en-US" altLang="zh-CN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17. </a:t>
              </a:r>
              <a:r>
                <a:rPr lang="zh-CN" altLang="en-US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怎样从海量生物数据建立生命视图</a:t>
              </a:r>
              <a:r>
                <a:rPr lang="en-US" altLang="zh-CN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</a:p>
            <a:p>
              <a:pPr>
                <a:spcAft>
                  <a:spcPts val="300"/>
                </a:spcAft>
              </a:pPr>
              <a:r>
                <a:rPr lang="zh-CN" altLang="en-US" sz="16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6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17. How Will Big Pictures Emerge from a Sea of Biological Data?</a:t>
              </a:r>
              <a:r>
                <a:rPr lang="zh-CN" altLang="en-US" sz="16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spcAft>
                  <a:spcPts val="300"/>
                </a:spcAft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………………………………</a:t>
              </a:r>
              <a:endPara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Picture 2" descr="C:\Users\王亚东\AppData\Local\Microsoft\Windows\Temporary Internet Files\Content.Outlook\FCF3Y3QN\science_125.gif">
              <a:extLst>
                <a:ext uri="{FF2B5EF4-FFF2-40B4-BE49-F238E27FC236}">
                  <a16:creationId xmlns:a16="http://schemas.microsoft.com/office/drawing/2014/main" id="{6FA52CC3-2F0D-4DD2-B331-6B132D389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560653" y="1267830"/>
              <a:ext cx="892026" cy="13693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矩形 20">
            <a:extLst>
              <a:ext uri="{FF2B5EF4-FFF2-40B4-BE49-F238E27FC236}">
                <a16:creationId xmlns:a16="http://schemas.microsoft.com/office/drawing/2014/main" id="{9A9CFB69-B83D-4399-9254-9287588AD99F}"/>
              </a:ext>
            </a:extLst>
          </p:cNvPr>
          <p:cNvSpPr/>
          <p:nvPr/>
        </p:nvSpPr>
        <p:spPr>
          <a:xfrm>
            <a:off x="542363" y="1057093"/>
            <a:ext cx="3802581" cy="1846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SCIENCE 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世纪最具挑战性的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个科学问题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个问题本质是基因组大数据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1">
            <a:extLst>
              <a:ext uri="{FF2B5EF4-FFF2-40B4-BE49-F238E27FC236}">
                <a16:creationId xmlns:a16="http://schemas.microsoft.com/office/drawing/2014/main" id="{6AD695DD-088E-4C4D-B029-1984A841A8B7}"/>
              </a:ext>
            </a:extLst>
          </p:cNvPr>
          <p:cNvSpPr/>
          <p:nvPr/>
        </p:nvSpPr>
        <p:spPr>
          <a:xfrm>
            <a:off x="537230" y="4065249"/>
            <a:ext cx="3796934" cy="186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NATURE 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提出了面向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年代的计算机科学重大方向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个方向重点是基因组大数据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10">
            <a:extLst>
              <a:ext uri="{FF2B5EF4-FFF2-40B4-BE49-F238E27FC236}">
                <a16:creationId xmlns:a16="http://schemas.microsoft.com/office/drawing/2014/main" id="{CF36CF14-BC1D-4A48-8D90-FB778BB80823}"/>
              </a:ext>
            </a:extLst>
          </p:cNvPr>
          <p:cNvGrpSpPr/>
          <p:nvPr/>
        </p:nvGrpSpPr>
        <p:grpSpPr>
          <a:xfrm>
            <a:off x="4796829" y="4065249"/>
            <a:ext cx="6749812" cy="2607158"/>
            <a:chOff x="4753776" y="4155780"/>
            <a:chExt cx="5698903" cy="2607158"/>
          </a:xfrm>
        </p:grpSpPr>
        <p:sp>
          <p:nvSpPr>
            <p:cNvPr id="9" name="矩形 14">
              <a:extLst>
                <a:ext uri="{FF2B5EF4-FFF2-40B4-BE49-F238E27FC236}">
                  <a16:creationId xmlns:a16="http://schemas.microsoft.com/office/drawing/2014/main" id="{F924FE16-BBA9-4823-BAC8-DBDC6E160465}"/>
                </a:ext>
              </a:extLst>
            </p:cNvPr>
            <p:cNvSpPr/>
            <p:nvPr/>
          </p:nvSpPr>
          <p:spPr>
            <a:xfrm>
              <a:off x="4753776" y="4155780"/>
              <a:ext cx="5444324" cy="2607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0" name="矩形 18">
              <a:extLst>
                <a:ext uri="{FF2B5EF4-FFF2-40B4-BE49-F238E27FC236}">
                  <a16:creationId xmlns:a16="http://schemas.microsoft.com/office/drawing/2014/main" id="{F6243D37-C24D-4211-8629-4FF08384B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777" y="4224986"/>
              <a:ext cx="5009349" cy="24736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5000"/>
                </a:lnSpc>
                <a:buSzPct val="100000"/>
                <a:buFont typeface="+mj-lt"/>
                <a:buAutoNum type="arabicPeriod"/>
              </a:pP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Computing-Champing at the Bits</a:t>
              </a: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（芯片之战）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5000"/>
                </a:lnSpc>
                <a:buSzPct val="100000"/>
                <a:buFont typeface="+mj-lt"/>
                <a:buAutoNum type="arabicPeriod"/>
              </a:pP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Computing- Everything, Everywhere</a:t>
              </a: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（物联网）</a:t>
              </a:r>
              <a:endPara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5000"/>
                </a:lnSpc>
                <a:buSzPct val="100000"/>
                <a:buFont typeface="+mj-lt"/>
                <a:buAutoNum type="arabicPeriod"/>
              </a:pP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Computing-Exceeding Human Limits</a:t>
              </a:r>
            </a:p>
            <a:p>
              <a:pPr marL="342900" indent="-342900">
                <a:lnSpc>
                  <a:spcPct val="125000"/>
                </a:lnSpc>
                <a:buSzPct val="100000"/>
                <a:buFont typeface="+mj-lt"/>
                <a:buAutoNum type="arabicPeriod"/>
              </a:pP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Computing</a:t>
              </a: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Science in an exponential world</a:t>
              </a:r>
              <a:endPara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5000"/>
                </a:lnSpc>
                <a:buSzPct val="100000"/>
                <a:buFont typeface="+mj-lt"/>
                <a:buAutoNum type="arabicPeriod"/>
              </a:pP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Computing-The creativity machine</a:t>
              </a: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（网络安全）</a:t>
              </a:r>
              <a:endPara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5000"/>
                </a:lnSpc>
                <a:buSzPct val="100000"/>
                <a:buFont typeface="+mj-lt"/>
                <a:buAutoNum type="arabicPeriod"/>
              </a:pPr>
              <a:r>
                <a:rPr lang="en-US" altLang="zh-CN" sz="16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2020 Computing- Can computers help to explain biology?</a:t>
              </a:r>
              <a:endPara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  <a:spcAft>
                  <a:spcPts val="300"/>
                </a:spcAft>
              </a:pPr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6. </a:t>
              </a:r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海量生物数据如何计算</a:t>
              </a:r>
              <a:r>
                <a:rPr lang="zh-CN" altLang="en-US" sz="2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 </a:t>
              </a:r>
              <a:r>
                <a:rPr lang="zh-CN" altLang="en-US" sz="2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82F3951A-F534-4193-BAFF-C72B62041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560653" y="4224986"/>
              <a:ext cx="892026" cy="1367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矩形 4">
              <a:extLst>
                <a:ext uri="{FF2B5EF4-FFF2-40B4-BE49-F238E27FC236}">
                  <a16:creationId xmlns:a16="http://schemas.microsoft.com/office/drawing/2014/main" id="{6B0FB643-227E-498A-AFD2-85814351526B}"/>
                </a:ext>
              </a:extLst>
            </p:cNvPr>
            <p:cNvSpPr/>
            <p:nvPr/>
          </p:nvSpPr>
          <p:spPr>
            <a:xfrm>
              <a:off x="8407346" y="5230125"/>
              <a:ext cx="11303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（大数据）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16">
              <a:extLst>
                <a:ext uri="{FF2B5EF4-FFF2-40B4-BE49-F238E27FC236}">
                  <a16:creationId xmlns:a16="http://schemas.microsoft.com/office/drawing/2014/main" id="{0402DB1B-6167-41FD-8C32-97A04B6CD967}"/>
                </a:ext>
              </a:extLst>
            </p:cNvPr>
            <p:cNvSpPr/>
            <p:nvPr/>
          </p:nvSpPr>
          <p:spPr>
            <a:xfrm>
              <a:off x="7990993" y="4908576"/>
              <a:ext cx="13252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（智能计算）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任意多边形: 形状 86">
            <a:extLst>
              <a:ext uri="{FF2B5EF4-FFF2-40B4-BE49-F238E27FC236}">
                <a16:creationId xmlns:a16="http://schemas.microsoft.com/office/drawing/2014/main" id="{6AEC0E8F-5253-4068-8D3E-B3F856EB509F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5" name="标题 2">
            <a:extLst>
              <a:ext uri="{FF2B5EF4-FFF2-40B4-BE49-F238E27FC236}">
                <a16:creationId xmlns:a16="http://schemas.microsoft.com/office/drawing/2014/main" id="{76358A90-96E3-453B-A1BB-1522FBA2B550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生物信息学：巨大的挑战与机会</a:t>
            </a:r>
          </a:p>
        </p:txBody>
      </p:sp>
    </p:spTree>
    <p:extLst>
      <p:ext uri="{BB962C8B-B14F-4D97-AF65-F5344CB8AC3E}">
        <p14:creationId xmlns:p14="http://schemas.microsoft.com/office/powerpoint/2010/main" val="16892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生物信息学：通往未来的科学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D93B808-0009-4E45-9197-3E4C1D18ECFD}"/>
              </a:ext>
            </a:extLst>
          </p:cNvPr>
          <p:cNvGrpSpPr/>
          <p:nvPr/>
        </p:nvGrpSpPr>
        <p:grpSpPr>
          <a:xfrm>
            <a:off x="626418" y="1543830"/>
            <a:ext cx="3486410" cy="2932739"/>
            <a:chOff x="626418" y="1543830"/>
            <a:chExt cx="3486410" cy="293273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D905F7D-E619-4DDC-8D4D-3987DA1E47DD}"/>
                </a:ext>
              </a:extLst>
            </p:cNvPr>
            <p:cNvGrpSpPr/>
            <p:nvPr/>
          </p:nvGrpSpPr>
          <p:grpSpPr>
            <a:xfrm>
              <a:off x="626418" y="2236794"/>
              <a:ext cx="3486410" cy="2239775"/>
              <a:chOff x="951981" y="3847667"/>
              <a:chExt cx="6972820" cy="4479549"/>
            </a:xfrm>
          </p:grpSpPr>
          <p:pic>
            <p:nvPicPr>
              <p:cNvPr id="7" name="Picture 2" descr="Image result for dna computing">
                <a:extLst>
                  <a:ext uri="{FF2B5EF4-FFF2-40B4-BE49-F238E27FC236}">
                    <a16:creationId xmlns:a16="http://schemas.microsoft.com/office/drawing/2014/main" id="{107F395F-2D6A-4504-BB5D-EE5E3BFE34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791"/>
              <a:stretch/>
            </p:blipFill>
            <p:spPr bwMode="auto">
              <a:xfrm>
                <a:off x="1252835" y="4371972"/>
                <a:ext cx="4000483" cy="3955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mage result for dna computer">
                <a:extLst>
                  <a:ext uri="{FF2B5EF4-FFF2-40B4-BE49-F238E27FC236}">
                    <a16:creationId xmlns:a16="http://schemas.microsoft.com/office/drawing/2014/main" id="{1135669A-7E77-482E-ACE4-268F6E333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71" t="34944" r="15248" b="12066"/>
              <a:stretch/>
            </p:blipFill>
            <p:spPr bwMode="auto">
              <a:xfrm>
                <a:off x="5400000" y="4370886"/>
                <a:ext cx="2255860" cy="39563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BD554B3A-42F5-4A54-BD77-09F4279CCD88}"/>
                  </a:ext>
                </a:extLst>
              </p:cNvPr>
              <p:cNvSpPr txBox="1"/>
              <p:nvPr/>
            </p:nvSpPr>
            <p:spPr>
              <a:xfrm>
                <a:off x="951981" y="3847667"/>
                <a:ext cx="6972820" cy="615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</a:t>
                </a:r>
                <a:r>
                  <a:rPr lang="en-US" altLang="zh-CN" sz="14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DNA</a:t>
                </a:r>
                <a:r>
                  <a:rPr lang="zh-CN" altLang="en-US" sz="1400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编码和匹配，进行海量计算操作</a:t>
                </a:r>
              </a:p>
            </p:txBody>
          </p:sp>
        </p:grp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0F1FCAA-0FA7-4899-BE4B-3700DAB82BF5}"/>
                </a:ext>
              </a:extLst>
            </p:cNvPr>
            <p:cNvSpPr/>
            <p:nvPr/>
          </p:nvSpPr>
          <p:spPr>
            <a:xfrm>
              <a:off x="1470401" y="1543830"/>
              <a:ext cx="1735567" cy="4572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DNA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B101F8A-D0F1-4F44-9C26-EE356F7117EA}"/>
              </a:ext>
            </a:extLst>
          </p:cNvPr>
          <p:cNvGrpSpPr/>
          <p:nvPr/>
        </p:nvGrpSpPr>
        <p:grpSpPr>
          <a:xfrm>
            <a:off x="4454357" y="2966773"/>
            <a:ext cx="3500371" cy="3019592"/>
            <a:chOff x="4424429" y="1543830"/>
            <a:chExt cx="3500371" cy="3019592"/>
          </a:xfrm>
        </p:grpSpPr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887F9D23-B9FF-4084-A9C1-514CCBC8EB16}"/>
                </a:ext>
              </a:extLst>
            </p:cNvPr>
            <p:cNvSpPr txBox="1"/>
            <p:nvPr/>
          </p:nvSpPr>
          <p:spPr>
            <a:xfrm>
              <a:off x="5797356" y="2346539"/>
              <a:ext cx="1830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光盘将由苹果来代替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6B2B2D6-2F23-419B-A3DA-84B31F9E1ED8}"/>
                </a:ext>
              </a:extLst>
            </p:cNvPr>
            <p:cNvGrpSpPr/>
            <p:nvPr/>
          </p:nvGrpSpPr>
          <p:grpSpPr>
            <a:xfrm>
              <a:off x="4424429" y="1543830"/>
              <a:ext cx="3500371" cy="3019592"/>
              <a:chOff x="4424429" y="1543830"/>
              <a:chExt cx="3500371" cy="3019592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42A8A4E6-848A-4FF9-A4B0-F5EBFA1DF653}"/>
                  </a:ext>
                </a:extLst>
              </p:cNvPr>
              <p:cNvGrpSpPr/>
              <p:nvPr/>
            </p:nvGrpSpPr>
            <p:grpSpPr>
              <a:xfrm>
                <a:off x="4454357" y="2248238"/>
                <a:ext cx="1286860" cy="422067"/>
                <a:chOff x="5844986" y="1229935"/>
                <a:chExt cx="5027230" cy="1734651"/>
              </a:xfrm>
            </p:grpSpPr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53F8486A-9621-4DAC-8C5D-D0EA9768B4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4986" y="1229935"/>
                  <a:ext cx="1474109" cy="1734651"/>
                </a:xfrm>
                <a:prstGeom prst="rect">
                  <a:avLst/>
                </a:prstGeom>
              </p:spPr>
            </p:pic>
            <p:pic>
              <p:nvPicPr>
                <p:cNvPr id="53" name="Picture 4" descr="Free Apple Cartoon Png, Download Free Clip Art, Free Clip Art on ...">
                  <a:extLst>
                    <a:ext uri="{FF2B5EF4-FFF2-40B4-BE49-F238E27FC236}">
                      <a16:creationId xmlns:a16="http://schemas.microsoft.com/office/drawing/2014/main" id="{EF873C48-C66B-4F47-8641-C7F96C1A56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295" r="18401"/>
                <a:stretch/>
              </p:blipFill>
              <p:spPr bwMode="auto">
                <a:xfrm>
                  <a:off x="9700813" y="1379347"/>
                  <a:ext cx="1171403" cy="14358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图片 53">
                  <a:extLst>
                    <a:ext uri="{FF2B5EF4-FFF2-40B4-BE49-F238E27FC236}">
                      <a16:creationId xmlns:a16="http://schemas.microsoft.com/office/drawing/2014/main" id="{13685E4B-466B-4C6F-92D8-6784B5AE9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66499" y="1734034"/>
                  <a:ext cx="1886910" cy="759277"/>
                </a:xfrm>
                <a:prstGeom prst="rightArrow">
                  <a:avLst/>
                </a:prstGeom>
              </p:spPr>
            </p:pic>
          </p:grp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28B0D9DD-6C43-4506-B4AB-0CBDF8A67D0B}"/>
                  </a:ext>
                </a:extLst>
              </p:cNvPr>
              <p:cNvGrpSpPr/>
              <p:nvPr/>
            </p:nvGrpSpPr>
            <p:grpSpPr>
              <a:xfrm>
                <a:off x="4424429" y="1543830"/>
                <a:ext cx="3500371" cy="3019592"/>
                <a:chOff x="4424429" y="1543830"/>
                <a:chExt cx="3500371" cy="3019592"/>
              </a:xfrm>
            </p:grpSpPr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ED1F2126-4019-46E2-AD78-766EB51F0155}"/>
                    </a:ext>
                  </a:extLst>
                </p:cNvPr>
                <p:cNvSpPr/>
                <p:nvPr/>
              </p:nvSpPr>
              <p:spPr>
                <a:xfrm>
                  <a:off x="5211072" y="1543830"/>
                  <a:ext cx="1577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DNA</a:t>
                  </a:r>
                  <a:r>
                    <a:rPr lang="zh-CN" altLang="en-US" sz="2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存储</a:t>
                  </a:r>
                </a:p>
              </p:txBody>
            </p:sp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43E104F3-B56A-4281-BA0A-ECC6FE3EAE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24429" y="2730990"/>
                  <a:ext cx="2602537" cy="1480107"/>
                </a:xfrm>
                <a:prstGeom prst="rect">
                  <a:avLst/>
                </a:prstGeom>
              </p:spPr>
            </p:pic>
            <p:sp>
              <p:nvSpPr>
                <p:cNvPr id="17" name="TextBox 14">
                  <a:extLst>
                    <a:ext uri="{FF2B5EF4-FFF2-40B4-BE49-F238E27FC236}">
                      <a16:creationId xmlns:a16="http://schemas.microsoft.com/office/drawing/2014/main" id="{96712142-483B-4A54-95FD-EC2606508063}"/>
                    </a:ext>
                  </a:extLst>
                </p:cNvPr>
                <p:cNvSpPr txBox="1"/>
                <p:nvPr/>
              </p:nvSpPr>
              <p:spPr>
                <a:xfrm>
                  <a:off x="4725246" y="4255645"/>
                  <a:ext cx="3199554" cy="307777"/>
                </a:xfrm>
                <a:prstGeom prst="wedgeRectCallout">
                  <a:avLst>
                    <a:gd name="adj1" fmla="val 17660"/>
                    <a:gd name="adj2" fmla="val -133054"/>
                  </a:avLst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一公斤</a:t>
                  </a:r>
                  <a:r>
                    <a:rPr lang="en-US" altLang="zh-CN" sz="14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DNA</a:t>
                  </a:r>
                  <a:r>
                    <a:rPr lang="zh-CN" altLang="en-US" sz="14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可以存储全世界的数据</a:t>
                  </a:r>
                  <a:endParaRPr lang="en-US" altLang="zh-CN" sz="1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D33AD8-2EC3-468B-B838-EC0A91D8AE3A}"/>
              </a:ext>
            </a:extLst>
          </p:cNvPr>
          <p:cNvGrpSpPr/>
          <p:nvPr/>
        </p:nvGrpSpPr>
        <p:grpSpPr>
          <a:xfrm>
            <a:off x="8237115" y="1543830"/>
            <a:ext cx="2849267" cy="3031149"/>
            <a:chOff x="8237115" y="1543830"/>
            <a:chExt cx="2849267" cy="3031149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23E7FF25-3680-4C3A-B30B-71193BB6379D}"/>
                </a:ext>
              </a:extLst>
            </p:cNvPr>
            <p:cNvSpPr/>
            <p:nvPr/>
          </p:nvSpPr>
          <p:spPr>
            <a:xfrm>
              <a:off x="8872854" y="1543830"/>
              <a:ext cx="1577788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游戏处方药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459ADB9-7232-44BA-8986-19079D9DE0CE}"/>
                </a:ext>
              </a:extLst>
            </p:cNvPr>
            <p:cNvGrpSpPr/>
            <p:nvPr/>
          </p:nvGrpSpPr>
          <p:grpSpPr>
            <a:xfrm>
              <a:off x="8237115" y="2284592"/>
              <a:ext cx="2849267" cy="2290387"/>
              <a:chOff x="17215755" y="4784857"/>
              <a:chExt cx="5698533" cy="4580774"/>
            </a:xfrm>
          </p:grpSpPr>
          <p:pic>
            <p:nvPicPr>
              <p:cNvPr id="1026" name="Picture 2" descr="史无前例：电子游戏获批成为“处方药”，试用申请排起长队">
                <a:extLst>
                  <a:ext uri="{FF2B5EF4-FFF2-40B4-BE49-F238E27FC236}">
                    <a16:creationId xmlns:a16="http://schemas.microsoft.com/office/drawing/2014/main" id="{6EEB97E9-DC49-4AD8-9B41-0D94602719E7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66288" y="6240403"/>
                <a:ext cx="3048000" cy="311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6048CF8-3468-441F-B3A9-E3E4F2A522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15755" y="4784857"/>
                <a:ext cx="5698533" cy="1455546"/>
              </a:xfrm>
              <a:prstGeom prst="rect">
                <a:avLst/>
              </a:prstGeom>
            </p:spPr>
          </p:pic>
          <p:pic>
            <p:nvPicPr>
              <p:cNvPr id="1028" name="Picture 4" descr="史无前例：电子游戏获批成为“处方药”，试用申请排起长队">
                <a:extLst>
                  <a:ext uri="{FF2B5EF4-FFF2-40B4-BE49-F238E27FC236}">
                    <a16:creationId xmlns:a16="http://schemas.microsoft.com/office/drawing/2014/main" id="{6D4B32AE-9013-4848-A289-9DBD6DCEF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15756" y="6247185"/>
                <a:ext cx="2650532" cy="3118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" name="文本框 2">
            <a:extLst>
              <a:ext uri="{FF2B5EF4-FFF2-40B4-BE49-F238E27FC236}">
                <a16:creationId xmlns:a16="http://schemas.microsoft.com/office/drawing/2014/main" id="{777099C0-96A2-4859-AA7A-613A401942F3}"/>
              </a:ext>
            </a:extLst>
          </p:cNvPr>
          <p:cNvSpPr txBox="1"/>
          <p:nvPr/>
        </p:nvSpPr>
        <p:spPr>
          <a:xfrm>
            <a:off x="352333" y="793048"/>
            <a:ext cx="7467692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200"/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、超越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，创造新的科技与产业</a:t>
            </a:r>
          </a:p>
        </p:txBody>
      </p:sp>
    </p:spTree>
    <p:extLst>
      <p:ext uri="{BB962C8B-B14F-4D97-AF65-F5344CB8AC3E}">
        <p14:creationId xmlns:p14="http://schemas.microsoft.com/office/powerpoint/2010/main" val="2792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生物信息学：通往未来的科学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22E0AA7-9AB6-4085-9DAF-01A66C0ABF58}"/>
              </a:ext>
            </a:extLst>
          </p:cNvPr>
          <p:cNvSpPr/>
          <p:nvPr/>
        </p:nvSpPr>
        <p:spPr>
          <a:xfrm>
            <a:off x="352333" y="1560093"/>
            <a:ext cx="6869253" cy="18543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zh-CN" altLang="en-US" sz="3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比尔</a:t>
            </a:r>
            <a:r>
              <a:rPr lang="en-US" altLang="zh-CN" sz="3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盖茨直言：</a:t>
            </a:r>
            <a:endParaRPr lang="en-US" altLang="zh-CN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“如果让他重新选专业，他会选择这三个专业：</a:t>
            </a:r>
            <a:endParaRPr lang="en-US" altLang="zh-CN" sz="2400" b="1" dirty="0">
              <a:solidFill>
                <a:srgbClr val="33333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ts val="300"/>
              </a:spcBef>
            </a:pPr>
            <a:r>
              <a:rPr lang="en-US" altLang="zh-CN" sz="24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en-US" altLang="zh-CN" sz="30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30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Energy</a:t>
            </a:r>
            <a:r>
              <a:rPr lang="zh-CN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30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Biosciences</a:t>
            </a:r>
            <a:r>
              <a:rPr lang="zh-CN" altLang="en-US" sz="2400" b="1" dirty="0">
                <a:solidFill>
                  <a:srgbClr val="333333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。</a:t>
            </a:r>
            <a:r>
              <a:rPr lang="zh-CN" altLang="en-US" sz="24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en-US" altLang="zh-CN" sz="3000" b="1" dirty="0">
              <a:solidFill>
                <a:srgbClr val="33333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ts val="300"/>
              </a:spcBef>
            </a:pPr>
            <a:endParaRPr lang="en-US" altLang="zh-CN" b="1" dirty="0">
              <a:solidFill>
                <a:srgbClr val="33333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3111CB-C457-464A-9C19-5C20E1574CB1}"/>
              </a:ext>
            </a:extLst>
          </p:cNvPr>
          <p:cNvGrpSpPr/>
          <p:nvPr/>
        </p:nvGrpSpPr>
        <p:grpSpPr>
          <a:xfrm>
            <a:off x="352641" y="4216650"/>
            <a:ext cx="10528682" cy="2431184"/>
            <a:chOff x="352641" y="4035675"/>
            <a:chExt cx="10528682" cy="243118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C0A966E-DD37-4195-A1D9-F3B3E4946544}"/>
                </a:ext>
              </a:extLst>
            </p:cNvPr>
            <p:cNvSpPr/>
            <p:nvPr/>
          </p:nvSpPr>
          <p:spPr>
            <a:xfrm>
              <a:off x="352641" y="4508756"/>
              <a:ext cx="6419634" cy="126188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zh-CN" altLang="en-US" sz="30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马云直言：</a:t>
              </a:r>
              <a:endPara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spcBef>
                  <a:spcPts val="300"/>
                </a:spcBef>
                <a:buFont typeface="Wingdings" panose="05000000000000000000" pitchFamily="2" charset="2"/>
                <a:buChar char="Ø"/>
              </a:pPr>
              <a:r>
                <a:rPr lang="zh-CN" altLang="en-US" sz="2400" b="1" dirty="0">
                  <a:solidFill>
                    <a:srgbClr val="333333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“中国下一个首富，一定在</a:t>
              </a:r>
              <a:r>
                <a:rPr lang="zh-CN" altLang="en-US" sz="2400" b="1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大健康领域</a:t>
              </a:r>
              <a:r>
                <a:rPr lang="zh-CN" altLang="en-US" sz="2400" b="1" dirty="0">
                  <a:solidFill>
                    <a:srgbClr val="333333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。”</a:t>
              </a:r>
              <a:endParaRPr lang="en-US" altLang="zh-CN" sz="24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marL="171450" indent="-171450">
                <a:spcBef>
                  <a:spcPts val="300"/>
                </a:spcBef>
                <a:buClr>
                  <a:srgbClr val="0070C0"/>
                </a:buClr>
                <a:buFont typeface="Wingdings" panose="05000000000000000000" pitchFamily="2" charset="2"/>
                <a:buChar char="l"/>
              </a:pPr>
              <a:endParaRPr lang="en-US" altLang="zh-CN" sz="1200" b="1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53714FA-C35A-4FDB-AD08-905765A49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7318" y="4035675"/>
              <a:ext cx="2834005" cy="2431184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DA1ABB4-C8B1-4832-9C64-7346CC2E1FF9}"/>
              </a:ext>
            </a:extLst>
          </p:cNvPr>
          <p:cNvGrpSpPr/>
          <p:nvPr/>
        </p:nvGrpSpPr>
        <p:grpSpPr>
          <a:xfrm>
            <a:off x="8047318" y="1014821"/>
            <a:ext cx="2834005" cy="2668588"/>
            <a:chOff x="8919" y="1198"/>
            <a:chExt cx="8926" cy="8405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4EEDD60-96E6-4DBD-8FC3-B47CC901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" y="1198"/>
              <a:ext cx="8926" cy="8405"/>
            </a:xfrm>
            <a:prstGeom prst="rect">
              <a:avLst/>
            </a:prstGeom>
          </p:spPr>
        </p:pic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7C391244-62BA-4FA1-8F03-649BFEB5EBDA}"/>
                </a:ext>
              </a:extLst>
            </p:cNvPr>
            <p:cNvSpPr/>
            <p:nvPr/>
          </p:nvSpPr>
          <p:spPr>
            <a:xfrm>
              <a:off x="10037" y="8338"/>
              <a:ext cx="3132" cy="42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90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8D97D8C-6C62-4EFC-8187-BC53CBD420C9}"/>
              </a:ext>
            </a:extLst>
          </p:cNvPr>
          <p:cNvSpPr txBox="1"/>
          <p:nvPr/>
        </p:nvSpPr>
        <p:spPr>
          <a:xfrm>
            <a:off x="976327" y="3237229"/>
            <a:ext cx="5298069" cy="93852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300"/>
              </a:spcBef>
            </a:pPr>
            <a:r>
              <a:rPr lang="zh-CN" altLang="en-US" sz="2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生物信息学满足了比尔</a:t>
            </a:r>
            <a:r>
              <a:rPr lang="en-US" altLang="zh-CN" sz="2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盖茨的两个愿望：</a:t>
            </a:r>
            <a:endParaRPr lang="en-US" altLang="zh-CN" sz="2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  <a:spcBef>
                <a:spcPts val="300"/>
              </a:spcBef>
            </a:pPr>
            <a:r>
              <a:rPr lang="en-US" altLang="zh-CN" sz="2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Biosciences </a:t>
            </a: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0C1A081D-8BE7-4AB9-BF94-5BEC07561F6F}"/>
              </a:ext>
            </a:extLst>
          </p:cNvPr>
          <p:cNvSpPr txBox="1"/>
          <p:nvPr/>
        </p:nvSpPr>
        <p:spPr>
          <a:xfrm>
            <a:off x="352333" y="793048"/>
            <a:ext cx="7467692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200"/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、超越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，创造新的科技与产业</a:t>
            </a:r>
          </a:p>
        </p:txBody>
      </p:sp>
    </p:spTree>
    <p:extLst>
      <p:ext uri="{BB962C8B-B14F-4D97-AF65-F5344CB8AC3E}">
        <p14:creationId xmlns:p14="http://schemas.microsoft.com/office/powerpoint/2010/main" val="42503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生物信息学：通往未来的科学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C67A149-CC41-42C7-A05B-99DDF2EFE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85" y="6068900"/>
            <a:ext cx="1591633" cy="43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A980C2-4344-404B-9867-ABBB694BD7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84" y="3987108"/>
            <a:ext cx="1591634" cy="567654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C4106A39-7A15-4533-AC8B-CC010498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84" y="2678144"/>
            <a:ext cx="1591961" cy="66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44732A-AB86-4E7F-BD36-D460B8A0E0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84" y="1654881"/>
            <a:ext cx="1744591" cy="567655"/>
          </a:xfrm>
          <a:prstGeom prst="rect">
            <a:avLst/>
          </a:prstGeom>
        </p:spPr>
      </p:pic>
      <p:pic>
        <p:nvPicPr>
          <p:cNvPr id="14" name="Picture 2" descr="Image result for Intel">
            <a:extLst>
              <a:ext uri="{FF2B5EF4-FFF2-40B4-BE49-F238E27FC236}">
                <a16:creationId xmlns:a16="http://schemas.microsoft.com/office/drawing/2014/main" id="{EE5CA18C-9E44-40D5-8B06-51162FC4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85" y="4804979"/>
            <a:ext cx="1591633" cy="79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20FE724-974B-49D2-93FE-78AE7C78371C}"/>
              </a:ext>
            </a:extLst>
          </p:cNvPr>
          <p:cNvSpPr txBox="1"/>
          <p:nvPr/>
        </p:nvSpPr>
        <p:spPr>
          <a:xfrm>
            <a:off x="4809232" y="1654881"/>
            <a:ext cx="5393988" cy="509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基因测试的先驱：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23andme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新药研发工具：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ADImab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云端基因数据库：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DNAnexus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远程医疗的平台：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DoctorOnDemand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肿瘤大数据探索者：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FlatironHealth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基因疗法：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iPierian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医保大数据的典范：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Predilytics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胰岛素使用的颠覆者：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RaniTherapeutics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自闭症检测的突破者：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SynapDx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研究高花费的终结者：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Transcriptic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医疗模式变革先驱：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Onemedical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42875" indent="-142875">
              <a:lnSpc>
                <a:spcPct val="125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基因测癌能上市：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FoundationMedicine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C76D4388-3E8C-405C-A77C-F3088D78BA7A}"/>
              </a:ext>
            </a:extLst>
          </p:cNvPr>
          <p:cNvSpPr txBox="1"/>
          <p:nvPr/>
        </p:nvSpPr>
        <p:spPr>
          <a:xfrm>
            <a:off x="352333" y="793048"/>
            <a:ext cx="7467692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200"/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、超越</a:t>
            </a:r>
            <a:r>
              <a:rPr lang="en-US" altLang="zh-CN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，创造新的科技与产业</a:t>
            </a:r>
          </a:p>
        </p:txBody>
      </p:sp>
    </p:spTree>
    <p:extLst>
      <p:ext uri="{BB962C8B-B14F-4D97-AF65-F5344CB8AC3E}">
        <p14:creationId xmlns:p14="http://schemas.microsoft.com/office/powerpoint/2010/main" val="98257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3">
            <a:extLst>
              <a:ext uri="{FF2B5EF4-FFF2-40B4-BE49-F238E27FC236}">
                <a16:creationId xmlns:a16="http://schemas.microsoft.com/office/drawing/2014/main" id="{478B4703-D6EA-4655-BF20-10C2688FBC5B}"/>
              </a:ext>
            </a:extLst>
          </p:cNvPr>
          <p:cNvSpPr txBox="1"/>
          <p:nvPr/>
        </p:nvSpPr>
        <p:spPr>
          <a:xfrm>
            <a:off x="4450894" y="2733841"/>
            <a:ext cx="7274381" cy="139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过去的财富由</a:t>
            </a:r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世界创造，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32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将进入</a:t>
            </a:r>
            <a:r>
              <a:rPr lang="en-US" altLang="zh-CN" sz="32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ACGT</a:t>
            </a:r>
            <a:r>
              <a:rPr lang="zh-CN" altLang="en-US" sz="32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世界创造财富的时代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FE77B4BC-4C63-4760-9265-E95D60667CAE}"/>
              </a:ext>
            </a:extLst>
          </p:cNvPr>
          <p:cNvSpPr txBox="1"/>
          <p:nvPr/>
        </p:nvSpPr>
        <p:spPr>
          <a:xfrm>
            <a:off x="2247926" y="5305516"/>
            <a:ext cx="1375698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胡安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恩里克斯 著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E5E0F37-120B-40D9-B7FE-48D163BE0320}"/>
              </a:ext>
            </a:extLst>
          </p:cNvPr>
          <p:cNvGrpSpPr/>
          <p:nvPr/>
        </p:nvGrpSpPr>
        <p:grpSpPr>
          <a:xfrm>
            <a:off x="1460996" y="1101929"/>
            <a:ext cx="2989897" cy="4073533"/>
            <a:chOff x="908587" y="677213"/>
            <a:chExt cx="4142576" cy="4923388"/>
          </a:xfrm>
        </p:grpSpPr>
        <p:pic>
          <p:nvPicPr>
            <p:cNvPr id="31" name="Picture 1">
              <a:extLst>
                <a:ext uri="{FF2B5EF4-FFF2-40B4-BE49-F238E27FC236}">
                  <a16:creationId xmlns:a16="http://schemas.microsoft.com/office/drawing/2014/main" id="{5BDA4A14-2E1D-4AA7-9C28-A93E40018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87" y="677213"/>
              <a:ext cx="3832154" cy="468410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1">
              <a:extLst>
                <a:ext uri="{FF2B5EF4-FFF2-40B4-BE49-F238E27FC236}">
                  <a16:creationId xmlns:a16="http://schemas.microsoft.com/office/drawing/2014/main" id="{BD6D33D6-E351-44D7-B8A9-4553C194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193" y="737034"/>
              <a:ext cx="3832154" cy="468410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1">
              <a:extLst>
                <a:ext uri="{FF2B5EF4-FFF2-40B4-BE49-F238E27FC236}">
                  <a16:creationId xmlns:a16="http://schemas.microsoft.com/office/drawing/2014/main" id="{7CA4AF0F-047B-414F-8B5F-63370826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99" y="796855"/>
              <a:ext cx="3832154" cy="468410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C4831EFD-192E-43FE-8198-E8016A9D0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405" y="856676"/>
              <a:ext cx="3832154" cy="468410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1">
              <a:extLst>
                <a:ext uri="{FF2B5EF4-FFF2-40B4-BE49-F238E27FC236}">
                  <a16:creationId xmlns:a16="http://schemas.microsoft.com/office/drawing/2014/main" id="{A527B00E-5D68-4190-86DC-21127FD6D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009" y="916496"/>
              <a:ext cx="3832154" cy="468410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849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70AD78D9-E88B-114D-B3FB-A3C0E6D4FD60}"/>
              </a:ext>
            </a:extLst>
          </p:cNvPr>
          <p:cNvGrpSpPr/>
          <p:nvPr/>
        </p:nvGrpSpPr>
        <p:grpSpPr>
          <a:xfrm>
            <a:off x="-31532" y="9333"/>
            <a:ext cx="7026967" cy="576000"/>
            <a:chOff x="-1" y="9333"/>
            <a:chExt cx="7026967" cy="576000"/>
          </a:xfrm>
        </p:grpSpPr>
        <p:sp>
          <p:nvSpPr>
            <p:cNvPr id="52" name="任意多边形: 形状 86">
              <a:extLst>
                <a:ext uri="{FF2B5EF4-FFF2-40B4-BE49-F238E27FC236}">
                  <a16:creationId xmlns:a16="http://schemas.microsoft.com/office/drawing/2014/main" id="{511A9DFF-1191-EF46-80E4-2CD8A6790AF1}"/>
                </a:ext>
              </a:extLst>
            </p:cNvPr>
            <p:cNvSpPr/>
            <p:nvPr/>
          </p:nvSpPr>
          <p:spPr>
            <a:xfrm flipH="1" flipV="1">
              <a:off x="-1" y="9333"/>
              <a:ext cx="5400000" cy="576000"/>
            </a:xfrm>
            <a:custGeom>
              <a:avLst/>
              <a:gdLst>
                <a:gd name="connsiteX0" fmla="*/ 4830238 w 4830238"/>
                <a:gd name="connsiteY0" fmla="*/ 624420 h 624420"/>
                <a:gd name="connsiteX1" fmla="*/ 0 w 4830238"/>
                <a:gd name="connsiteY1" fmla="*/ 624420 h 624420"/>
                <a:gd name="connsiteX2" fmla="*/ 416391 w 4830238"/>
                <a:gd name="connsiteY2" fmla="*/ 0 h 624420"/>
                <a:gd name="connsiteX3" fmla="*/ 4830238 w 4830238"/>
                <a:gd name="connsiteY3" fmla="*/ 0 h 6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0238" h="624420">
                  <a:moveTo>
                    <a:pt x="4830238" y="624420"/>
                  </a:moveTo>
                  <a:lnTo>
                    <a:pt x="0" y="624420"/>
                  </a:lnTo>
                  <a:lnTo>
                    <a:pt x="416391" y="0"/>
                  </a:lnTo>
                  <a:lnTo>
                    <a:pt x="4830238" y="0"/>
                  </a:lnTo>
                  <a:close/>
                </a:path>
              </a:pathLst>
            </a:custGeom>
            <a:solidFill>
              <a:srgbClr val="175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53" name="标题 2">
              <a:extLst>
                <a:ext uri="{FF2B5EF4-FFF2-40B4-BE49-F238E27FC236}">
                  <a16:creationId xmlns:a16="http://schemas.microsoft.com/office/drawing/2014/main" id="{335A29E7-C2E2-0247-9542-DBBBB090004B}"/>
                </a:ext>
              </a:extLst>
            </p:cNvPr>
            <p:cNvSpPr txBox="1"/>
            <p:nvPr/>
          </p:nvSpPr>
          <p:spPr>
            <a:xfrm>
              <a:off x="34014" y="74892"/>
              <a:ext cx="6992952" cy="4746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35" b="0" kern="1200">
                  <a:solidFill>
                    <a:srgbClr val="61362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</a:t>
              </a:r>
              <a:r>
                <a:rPr lang="en-US" altLang="zh-CN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Top</a:t>
              </a:r>
              <a:r>
                <a:rPr lang="zh-CN" altLang="en-US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高校中的生物信息学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A38FAD-2F9C-4A90-B8EC-7FBA1A73D3B3}"/>
              </a:ext>
            </a:extLst>
          </p:cNvPr>
          <p:cNvGrpSpPr/>
          <p:nvPr/>
        </p:nvGrpSpPr>
        <p:grpSpPr>
          <a:xfrm>
            <a:off x="-8550" y="11805"/>
            <a:ext cx="12192000" cy="6838696"/>
            <a:chOff x="760242" y="2502707"/>
            <a:chExt cx="20694145" cy="113742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11E285-6975-46ED-B4E7-AB45952D7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242" y="2502707"/>
              <a:ext cx="20694145" cy="1137427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FA8698C-44EB-4DA6-B415-C78EF7CB661B}"/>
                </a:ext>
              </a:extLst>
            </p:cNvPr>
            <p:cNvSpPr/>
            <p:nvPr/>
          </p:nvSpPr>
          <p:spPr>
            <a:xfrm>
              <a:off x="3008270" y="11235512"/>
              <a:ext cx="2984733" cy="69769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E630B59-86F5-074E-AC4C-7677399EB643}"/>
              </a:ext>
            </a:extLst>
          </p:cNvPr>
          <p:cNvGrpSpPr/>
          <p:nvPr/>
        </p:nvGrpSpPr>
        <p:grpSpPr>
          <a:xfrm>
            <a:off x="-31531" y="34456"/>
            <a:ext cx="12205934" cy="6838696"/>
            <a:chOff x="3785705" y="1209482"/>
            <a:chExt cx="11714480" cy="611760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346CC2A-D0F6-924F-805E-BAE25873E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589"/>
            <a:stretch/>
          </p:blipFill>
          <p:spPr>
            <a:xfrm>
              <a:off x="3785705" y="1209482"/>
              <a:ext cx="11714480" cy="6117607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547BF68-1FBF-FF4B-B0CF-6C005960CBDF}"/>
                </a:ext>
              </a:extLst>
            </p:cNvPr>
            <p:cNvSpPr/>
            <p:nvPr/>
          </p:nvSpPr>
          <p:spPr>
            <a:xfrm>
              <a:off x="9199352" y="4663653"/>
              <a:ext cx="1773448" cy="54436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7C73940-15EC-D442-AD24-4515997DA2BA}"/>
              </a:ext>
            </a:extLst>
          </p:cNvPr>
          <p:cNvGrpSpPr/>
          <p:nvPr/>
        </p:nvGrpSpPr>
        <p:grpSpPr>
          <a:xfrm>
            <a:off x="-24565" y="-298966"/>
            <a:ext cx="12192001" cy="7092604"/>
            <a:chOff x="47122" y="1018040"/>
            <a:chExt cx="16745725" cy="7612780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C455D1C-6CF2-244A-8617-235AE4017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931" b="3266"/>
            <a:stretch/>
          </p:blipFill>
          <p:spPr>
            <a:xfrm>
              <a:off x="47122" y="1018040"/>
              <a:ext cx="16745725" cy="7612780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F3518DC-DD1B-244E-9EC0-903692C9C7DC}"/>
                </a:ext>
              </a:extLst>
            </p:cNvPr>
            <p:cNvSpPr/>
            <p:nvPr/>
          </p:nvSpPr>
          <p:spPr>
            <a:xfrm>
              <a:off x="183280" y="5682860"/>
              <a:ext cx="3365901" cy="59783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789C46C-75EB-4941-98F9-E4A2ADCB8B3D}"/>
              </a:ext>
            </a:extLst>
          </p:cNvPr>
          <p:cNvGrpSpPr/>
          <p:nvPr/>
        </p:nvGrpSpPr>
        <p:grpSpPr>
          <a:xfrm>
            <a:off x="-71289" y="-960216"/>
            <a:ext cx="14205397" cy="7750047"/>
            <a:chOff x="4844445" y="491907"/>
            <a:chExt cx="25857200" cy="10532205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727FF74A-B2B6-7B4D-8692-6CA806E92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446" t="-13620" r="-16694" b="1"/>
            <a:stretch/>
          </p:blipFill>
          <p:spPr>
            <a:xfrm>
              <a:off x="4844445" y="491907"/>
              <a:ext cx="25857200" cy="10532205"/>
            </a:xfrm>
            <a:prstGeom prst="rect">
              <a:avLst/>
            </a:prstGeom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92ED4F4-DE38-0C49-901E-A65F1DB0445D}"/>
                </a:ext>
              </a:extLst>
            </p:cNvPr>
            <p:cNvSpPr/>
            <p:nvPr/>
          </p:nvSpPr>
          <p:spPr>
            <a:xfrm>
              <a:off x="7873264" y="5679571"/>
              <a:ext cx="4759776" cy="47752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10BDC6E-1CE5-DA49-8F0E-3CB9191C85DA}"/>
              </a:ext>
            </a:extLst>
          </p:cNvPr>
          <p:cNvGrpSpPr/>
          <p:nvPr/>
        </p:nvGrpSpPr>
        <p:grpSpPr>
          <a:xfrm>
            <a:off x="-3783" y="-104818"/>
            <a:ext cx="12205935" cy="6838695"/>
            <a:chOff x="896274" y="2828639"/>
            <a:chExt cx="10561085" cy="4795315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9F1DC5AD-7600-DB4B-92F7-F6717743F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01" r="5464" b="194"/>
            <a:stretch/>
          </p:blipFill>
          <p:spPr>
            <a:xfrm>
              <a:off x="896274" y="2828639"/>
              <a:ext cx="10561085" cy="4795315"/>
            </a:xfrm>
            <a:prstGeom prst="rect">
              <a:avLst/>
            </a:prstGeom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6CC337F-DABD-3F49-BD4C-AE91730FCD7A}"/>
                </a:ext>
              </a:extLst>
            </p:cNvPr>
            <p:cNvSpPr/>
            <p:nvPr/>
          </p:nvSpPr>
          <p:spPr>
            <a:xfrm>
              <a:off x="4868572" y="4291611"/>
              <a:ext cx="823238" cy="44731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4C3CC0E7-F334-5D4F-9E35-38C5B752D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532" y="-25138"/>
            <a:ext cx="12144674" cy="6867649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6DFBE0BD-EA5C-B243-AB04-2F63FF5EF8FE}"/>
              </a:ext>
            </a:extLst>
          </p:cNvPr>
          <p:cNvGrpSpPr/>
          <p:nvPr/>
        </p:nvGrpSpPr>
        <p:grpSpPr>
          <a:xfrm>
            <a:off x="-31532" y="-13698"/>
            <a:ext cx="12144674" cy="6911621"/>
            <a:chOff x="2682239" y="1957712"/>
            <a:chExt cx="10587855" cy="4956017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E4609725-33F7-0946-9421-0C884B6CE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2239" y="1957712"/>
              <a:ext cx="10587855" cy="4956017"/>
            </a:xfrm>
            <a:prstGeom prst="rect">
              <a:avLst/>
            </a:prstGeom>
          </p:spPr>
        </p:pic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2289368-4C57-AB4E-BBD8-AABD648B7168}"/>
                </a:ext>
              </a:extLst>
            </p:cNvPr>
            <p:cNvSpPr/>
            <p:nvPr/>
          </p:nvSpPr>
          <p:spPr>
            <a:xfrm>
              <a:off x="6053211" y="4090868"/>
              <a:ext cx="5483440" cy="45742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E0B69D5-EE79-6B42-A81F-F46689CF85E6}"/>
              </a:ext>
            </a:extLst>
          </p:cNvPr>
          <p:cNvGrpSpPr/>
          <p:nvPr/>
        </p:nvGrpSpPr>
        <p:grpSpPr>
          <a:xfrm>
            <a:off x="-35475" y="-86197"/>
            <a:ext cx="12233684" cy="6824538"/>
            <a:chOff x="5079998" y="718786"/>
            <a:chExt cx="8190095" cy="5294752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4CBA42D0-6BA4-2D42-909C-7435F0D5A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446" r="21469"/>
            <a:stretch/>
          </p:blipFill>
          <p:spPr>
            <a:xfrm>
              <a:off x="5079998" y="718786"/>
              <a:ext cx="8190095" cy="5294752"/>
            </a:xfrm>
            <a:prstGeom prst="rect">
              <a:avLst/>
            </a:prstGeom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A85B2A4-C3A9-0B4A-984E-546BBFB54C56}"/>
                </a:ext>
              </a:extLst>
            </p:cNvPr>
            <p:cNvSpPr/>
            <p:nvPr/>
          </p:nvSpPr>
          <p:spPr>
            <a:xfrm>
              <a:off x="8159009" y="3328683"/>
              <a:ext cx="2807647" cy="30933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1855765-C8E5-E04F-9D6B-181CC7AD9BBD}"/>
              </a:ext>
            </a:extLst>
          </p:cNvPr>
          <p:cNvGrpSpPr/>
          <p:nvPr/>
        </p:nvGrpSpPr>
        <p:grpSpPr>
          <a:xfrm>
            <a:off x="-16973" y="-49406"/>
            <a:ext cx="12192000" cy="6867649"/>
            <a:chOff x="10462352" y="4584417"/>
            <a:chExt cx="23443148" cy="9802143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BB06DC78-6497-DB45-916D-86259BF75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62352" y="4584417"/>
              <a:ext cx="23443148" cy="9802143"/>
            </a:xfrm>
            <a:prstGeom prst="rect">
              <a:avLst/>
            </a:pr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2C6D6A8-BBFA-504B-AE91-856A1B556817}"/>
                </a:ext>
              </a:extLst>
            </p:cNvPr>
            <p:cNvSpPr/>
            <p:nvPr/>
          </p:nvSpPr>
          <p:spPr>
            <a:xfrm>
              <a:off x="11071090" y="10849331"/>
              <a:ext cx="8552729" cy="107648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85F575C-792E-574E-8739-140607BFCB39}"/>
              </a:ext>
            </a:extLst>
          </p:cNvPr>
          <p:cNvGrpSpPr/>
          <p:nvPr/>
        </p:nvGrpSpPr>
        <p:grpSpPr>
          <a:xfrm>
            <a:off x="-8344" y="-18347"/>
            <a:ext cx="12202827" cy="6775079"/>
            <a:chOff x="9793616" y="4033956"/>
            <a:chExt cx="20382185" cy="9079140"/>
          </a:xfrm>
        </p:grpSpPr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298AA95E-4CA4-FD4D-8182-8C1AA18FC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93616" y="4033956"/>
              <a:ext cx="20382185" cy="9079140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5FEDDC0-1BDA-8E4E-84D5-A4E459D7A90D}"/>
                </a:ext>
              </a:extLst>
            </p:cNvPr>
            <p:cNvSpPr/>
            <p:nvPr/>
          </p:nvSpPr>
          <p:spPr>
            <a:xfrm>
              <a:off x="14961663" y="9926558"/>
              <a:ext cx="4319361" cy="107648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28A7A0E0-2DF0-FE4C-9865-4D460B22CF3C}"/>
              </a:ext>
            </a:extLst>
          </p:cNvPr>
          <p:cNvGrpSpPr/>
          <p:nvPr/>
        </p:nvGrpSpPr>
        <p:grpSpPr>
          <a:xfrm>
            <a:off x="-22007" y="-36481"/>
            <a:ext cx="12174807" cy="6862820"/>
            <a:chOff x="4415653" y="-3191765"/>
            <a:chExt cx="12174807" cy="6862820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C68031E9-2012-C745-939C-E22976CED2B0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15653" y="-3191765"/>
              <a:ext cx="12174807" cy="6862820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A8A53AC-2355-D94C-97D1-A48285B6A533}"/>
                </a:ext>
              </a:extLst>
            </p:cNvPr>
            <p:cNvSpPr/>
            <p:nvPr/>
          </p:nvSpPr>
          <p:spPr>
            <a:xfrm>
              <a:off x="4810661" y="825768"/>
              <a:ext cx="5245467" cy="112850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B04819F-B6C7-CB4D-BEAE-D017FA733324}"/>
              </a:ext>
            </a:extLst>
          </p:cNvPr>
          <p:cNvGrpSpPr/>
          <p:nvPr/>
        </p:nvGrpSpPr>
        <p:grpSpPr>
          <a:xfrm>
            <a:off x="-27210" y="-82141"/>
            <a:ext cx="12166687" cy="6845218"/>
            <a:chOff x="-59437" y="138825"/>
            <a:chExt cx="12166687" cy="6845218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32F4935-49B1-7F45-92FB-0436FE6465BB}"/>
                </a:ext>
              </a:extLst>
            </p:cNvPr>
            <p:cNvGrpSpPr/>
            <p:nvPr/>
          </p:nvGrpSpPr>
          <p:grpSpPr>
            <a:xfrm>
              <a:off x="-59437" y="138825"/>
              <a:ext cx="12166687" cy="6845218"/>
              <a:chOff x="409201" y="1538796"/>
              <a:chExt cx="20040740" cy="8976804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07E57990-F55D-0F44-8DF5-6721B0A5B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201" y="1538796"/>
                <a:ext cx="20040740" cy="8976804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33B3674-584B-CC4F-862A-EB845D08C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14591" y="4674322"/>
                <a:ext cx="11840068" cy="5543103"/>
              </a:xfrm>
              <a:prstGeom prst="rect">
                <a:avLst/>
              </a:prstGeom>
            </p:spPr>
          </p:pic>
        </p:grp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E3CAAF2-1011-AB48-8A57-BEE8BF08BB60}"/>
                </a:ext>
              </a:extLst>
            </p:cNvPr>
            <p:cNvSpPr/>
            <p:nvPr/>
          </p:nvSpPr>
          <p:spPr>
            <a:xfrm>
              <a:off x="4942964" y="4297430"/>
              <a:ext cx="4292554" cy="39871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"/>
            </a:p>
          </p:txBody>
        </p:sp>
      </p:grpSp>
    </p:spTree>
    <p:extLst>
      <p:ext uri="{BB962C8B-B14F-4D97-AF65-F5344CB8AC3E}">
        <p14:creationId xmlns:p14="http://schemas.microsoft.com/office/powerpoint/2010/main" val="217003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225 -0.1377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-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0.19271 -0.0979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2268 L -0.14909 -0.0333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2" y="-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99 0.07199 L -0.20729 0.0405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5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9323 0.0169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06393 0.04722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03255 0.08773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0742 0.13774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05625 0.1967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03177 0.16551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08463 0.22778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11355 0.27222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922B283-4C89-44A6-956D-338C467EE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866792"/>
              </p:ext>
            </p:extLst>
          </p:nvPr>
        </p:nvGraphicFramePr>
        <p:xfrm>
          <a:off x="298712" y="656319"/>
          <a:ext cx="3756454" cy="6002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071">
                  <a:extLst>
                    <a:ext uri="{9D8B030D-6E8A-4147-A177-3AD203B41FA5}">
                      <a16:colId xmlns:a16="http://schemas.microsoft.com/office/drawing/2014/main" val="3718285596"/>
                    </a:ext>
                  </a:extLst>
                </a:gridCol>
                <a:gridCol w="2932383">
                  <a:extLst>
                    <a:ext uri="{9D8B030D-6E8A-4147-A177-3AD203B41FA5}">
                      <a16:colId xmlns:a16="http://schemas.microsoft.com/office/drawing/2014/main" val="597091930"/>
                    </a:ext>
                  </a:extLst>
                </a:gridCol>
              </a:tblGrid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Johns Hopkins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8177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California-San Diego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39101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Illinois at Urbana-Champaign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6015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Northwestern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44806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California-​Berkeley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67637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George Washington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06670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Pittsburgh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666946"/>
                  </a:ext>
                </a:extLst>
              </a:tr>
            </a:tbl>
          </a:graphicData>
        </a:graphic>
      </p:graphicFrame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55673E1-682C-4841-85DB-8B3CDFE0E398}"/>
              </a:ext>
            </a:extLst>
          </p:cNvPr>
          <p:cNvSpPr/>
          <p:nvPr/>
        </p:nvSpPr>
        <p:spPr>
          <a:xfrm flipH="1" flipV="1">
            <a:off x="-2" y="9333"/>
            <a:ext cx="7176053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4151067-DE33-417E-AE38-B7F85F99D491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北美超百所顶尖高校设生物信息学专业</a:t>
            </a:r>
            <a:endParaRPr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6" name="Picture 12" descr="https://ss3.bdstatic.com/70cFv8Sh_Q1YnxGkpoWK1HF6hhy/it/u=2829049143,3457666912&amp;fm=26&amp;gp=0.jpg">
            <a:extLst>
              <a:ext uri="{FF2B5EF4-FFF2-40B4-BE49-F238E27FC236}">
                <a16:creationId xmlns:a16="http://schemas.microsoft.com/office/drawing/2014/main" id="{1E0A6E83-2613-4327-8641-15D06811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64" y="4121458"/>
            <a:ext cx="810013" cy="7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2C21FFB-CB39-4889-A069-1D85D564C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29204"/>
              </p:ext>
            </p:extLst>
          </p:nvPr>
        </p:nvGraphicFramePr>
        <p:xfrm>
          <a:off x="4076797" y="659720"/>
          <a:ext cx="3756454" cy="6002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071">
                  <a:extLst>
                    <a:ext uri="{9D8B030D-6E8A-4147-A177-3AD203B41FA5}">
                      <a16:colId xmlns:a16="http://schemas.microsoft.com/office/drawing/2014/main" val="3718285596"/>
                    </a:ext>
                  </a:extLst>
                </a:gridCol>
                <a:gridCol w="2932383">
                  <a:extLst>
                    <a:ext uri="{9D8B030D-6E8A-4147-A177-3AD203B41FA5}">
                      <a16:colId xmlns:a16="http://schemas.microsoft.com/office/drawing/2014/main" val="597091930"/>
                    </a:ext>
                  </a:extLst>
                </a:gridCol>
              </a:tblGrid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Pennsylvania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8177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Columbia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39101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California-Irvine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6015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Michigan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44806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Georgia Institute of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67637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Southern California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06670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California-Los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666946"/>
                  </a:ext>
                </a:extLst>
              </a:tr>
            </a:tbl>
          </a:graphicData>
        </a:graphic>
      </p:graphicFrame>
      <p:pic>
        <p:nvPicPr>
          <p:cNvPr id="1042" name="Picture 18" descr="https://ss2.bdstatic.com/70cFvnSh_Q1YnxGkpoWK1HF6hhy/it/u=773275231,1400091919&amp;fm=26&amp;gp=0.jpg">
            <a:extLst>
              <a:ext uri="{FF2B5EF4-FFF2-40B4-BE49-F238E27FC236}">
                <a16:creationId xmlns:a16="http://schemas.microsoft.com/office/drawing/2014/main" id="{AA7142D7-AE23-49DD-917D-39B9844B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4" y="814305"/>
            <a:ext cx="723486" cy="6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3CFEEDD-963A-4B02-B784-78C3BB4C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4" y="1686645"/>
            <a:ext cx="723486" cy="64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BA3D1483-957A-4975-B047-4668C310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58" y="3382774"/>
            <a:ext cx="864156" cy="6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ss2.bdstatic.com/70cFvnSh_Q1YnxGkpoWK1HF6hhy/it/u=94439410,3841100098&amp;fm=15&amp;gp=0.jpg">
            <a:extLst>
              <a:ext uri="{FF2B5EF4-FFF2-40B4-BE49-F238E27FC236}">
                <a16:creationId xmlns:a16="http://schemas.microsoft.com/office/drawing/2014/main" id="{A251646F-D624-4EF0-9A6E-73B12D59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41" y="4252645"/>
            <a:ext cx="636932" cy="63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552F534F-093B-4208-BCD7-458CDF0F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329" y="5094048"/>
            <a:ext cx="695370" cy="6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35ACE4EF-2E49-40D6-B631-2BE8A752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73" y="5900833"/>
            <a:ext cx="658467" cy="6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3355E242-F320-439B-9B31-C09833C4B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95820"/>
              </p:ext>
            </p:extLst>
          </p:nvPr>
        </p:nvGraphicFramePr>
        <p:xfrm>
          <a:off x="7853129" y="662628"/>
          <a:ext cx="3756454" cy="6002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071">
                  <a:extLst>
                    <a:ext uri="{9D8B030D-6E8A-4147-A177-3AD203B41FA5}">
                      <a16:colId xmlns:a16="http://schemas.microsoft.com/office/drawing/2014/main" val="3718285596"/>
                    </a:ext>
                  </a:extLst>
                </a:gridCol>
                <a:gridCol w="2932383">
                  <a:extLst>
                    <a:ext uri="{9D8B030D-6E8A-4147-A177-3AD203B41FA5}">
                      <a16:colId xmlns:a16="http://schemas.microsoft.com/office/drawing/2014/main" val="597091930"/>
                    </a:ext>
                  </a:extLst>
                </a:gridCol>
              </a:tblGrid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New York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8177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Maryland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39101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Boston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6015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Iowa State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44806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The University of Texas at Dallas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67637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Vanderbilt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066704"/>
                  </a:ext>
                </a:extLst>
              </a:tr>
              <a:tr h="857557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666946"/>
                  </a:ext>
                </a:extLst>
              </a:tr>
            </a:tbl>
          </a:graphicData>
        </a:graphic>
      </p:graphicFrame>
      <p:pic>
        <p:nvPicPr>
          <p:cNvPr id="1060" name="Picture 36" descr="https://ss0.bdstatic.com/70cFvHSh_Q1YnxGkpoWK1HF6hhy/it/u=1570905669,3688648729&amp;fm=26&amp;gp=0.jpg">
            <a:extLst>
              <a:ext uri="{FF2B5EF4-FFF2-40B4-BE49-F238E27FC236}">
                <a16:creationId xmlns:a16="http://schemas.microsoft.com/office/drawing/2014/main" id="{A28A4B5E-47B0-4FB0-B3FC-A1757A32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336" y="784488"/>
            <a:ext cx="632210" cy="6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ss0.bdstatic.com/70cFuHSh_Q1YnxGkpoWK1HF6hhy/it/u=3021942291,2566863575&amp;fm=15&amp;gp=0.jpg">
            <a:extLst>
              <a:ext uri="{FF2B5EF4-FFF2-40B4-BE49-F238E27FC236}">
                <a16:creationId xmlns:a16="http://schemas.microsoft.com/office/drawing/2014/main" id="{2C963238-A105-43C3-8A5F-9C7610362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53" y="1586076"/>
            <a:ext cx="751901" cy="75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D32E751D-462E-4870-A62D-2FE8049FC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98" y="2519270"/>
            <a:ext cx="647411" cy="64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CE320D60-4CBB-4481-9650-D8E23635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336" y="5883627"/>
            <a:ext cx="644543" cy="7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0B8C46-7737-438E-B239-50EE79BFF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1" y="741528"/>
            <a:ext cx="1044990" cy="67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F949DA-2F58-4741-A455-B6088341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9" y="1575140"/>
            <a:ext cx="1199925" cy="74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A1FB7C-57E6-40ED-90B1-76F9002A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6" y="2446392"/>
            <a:ext cx="679545" cy="6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s1.bdstatic.com/70cFuXSh_Q1YnxGkpoWK1HF6hhy/it/u=459227070,825170249&amp;fm=26&amp;gp=0.jpg">
            <a:extLst>
              <a:ext uri="{FF2B5EF4-FFF2-40B4-BE49-F238E27FC236}">
                <a16:creationId xmlns:a16="http://schemas.microsoft.com/office/drawing/2014/main" id="{A543E653-FC15-4F26-9E8C-84987253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91" y="3321816"/>
            <a:ext cx="679545" cy="6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s3.bdstatic.com/70cFv8Sh_Q1YnxGkpoWK1HF6hhy/it/u=3331917339,3762571348&amp;fm=26&amp;gp=0.jpg">
            <a:extLst>
              <a:ext uri="{FF2B5EF4-FFF2-40B4-BE49-F238E27FC236}">
                <a16:creationId xmlns:a16="http://schemas.microsoft.com/office/drawing/2014/main" id="{069C9599-9003-452C-9791-680ACC466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" y="4998376"/>
            <a:ext cx="833058" cy="7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6D05393-27FF-4071-B04D-5A6B2AC1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2" y="5877380"/>
            <a:ext cx="661705" cy="66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3C54DB15-59E6-4E5A-B090-F7949466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23" y="2504069"/>
            <a:ext cx="635014" cy="63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E4BBEAF-6E8D-4017-8FF6-39D23737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626" y="3310696"/>
            <a:ext cx="715339" cy="70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F2C797CE-FC12-491F-90EC-CF2BC2E6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30" y="4177488"/>
            <a:ext cx="769743" cy="68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45BC1FDC-9763-4218-8A94-B4749F4F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36" y="5094048"/>
            <a:ext cx="510209" cy="65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s1.bdstatic.com/70cFvXSh_Q1YnxGkpoWK1HF6hhy/it/u=3887395241,1724403330&amp;fm=26&amp;gp=0.jpg">
            <a:extLst>
              <a:ext uri="{FF2B5EF4-FFF2-40B4-BE49-F238E27FC236}">
                <a16:creationId xmlns:a16="http://schemas.microsoft.com/office/drawing/2014/main" id="{35860E95-C501-430E-8FA2-57CB0E32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086" y="5936471"/>
            <a:ext cx="559453" cy="6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13ABBD1-E00E-4B3F-922B-212AF77C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602" y="5889552"/>
            <a:ext cx="680262" cy="68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1796F8D-D756-4446-B0BC-25CAA9C8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845" y="5851786"/>
            <a:ext cx="788147" cy="7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EA95CF0-4AE7-4DFD-A0A2-2003D90E2DD6}"/>
              </a:ext>
            </a:extLst>
          </p:cNvPr>
          <p:cNvSpPr txBox="1"/>
          <p:nvPr/>
        </p:nvSpPr>
        <p:spPr>
          <a:xfrm>
            <a:off x="10965996" y="6010706"/>
            <a:ext cx="7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63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922B283-4C89-44A6-956D-338C467EE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267199"/>
              </p:ext>
            </p:extLst>
          </p:nvPr>
        </p:nvGraphicFramePr>
        <p:xfrm>
          <a:off x="298712" y="656319"/>
          <a:ext cx="3756454" cy="6002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071">
                  <a:extLst>
                    <a:ext uri="{9D8B030D-6E8A-4147-A177-3AD203B41FA5}">
                      <a16:colId xmlns:a16="http://schemas.microsoft.com/office/drawing/2014/main" val="3718285596"/>
                    </a:ext>
                  </a:extLst>
                </a:gridCol>
                <a:gridCol w="2932383">
                  <a:extLst>
                    <a:ext uri="{9D8B030D-6E8A-4147-A177-3AD203B41FA5}">
                      <a16:colId xmlns:a16="http://schemas.microsoft.com/office/drawing/2014/main" val="597091930"/>
                    </a:ext>
                  </a:extLst>
                </a:gridCol>
              </a:tblGrid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Harvard University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8177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Stanford University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39101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Yale University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6015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Duke University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44806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California-​Berkeley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67637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Cornell University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06670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Washington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666946"/>
                  </a:ext>
                </a:extLst>
              </a:tr>
            </a:tbl>
          </a:graphicData>
        </a:graphic>
      </p:graphicFrame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55673E1-682C-4841-85DB-8B3CDFE0E398}"/>
              </a:ext>
            </a:extLst>
          </p:cNvPr>
          <p:cNvSpPr/>
          <p:nvPr/>
        </p:nvSpPr>
        <p:spPr>
          <a:xfrm flipH="1" flipV="1">
            <a:off x="-3" y="9333"/>
            <a:ext cx="8592704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4151067-DE33-417E-AE38-B7F85F99D491}"/>
              </a:ext>
            </a:extLst>
          </p:cNvPr>
          <p:cNvSpPr txBox="1"/>
          <p:nvPr/>
        </p:nvSpPr>
        <p:spPr>
          <a:xfrm>
            <a:off x="34014" y="36792"/>
            <a:ext cx="7928322" cy="574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北美超百所顶尖高校设生物信息学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PhD program</a:t>
            </a:r>
          </a:p>
        </p:txBody>
      </p:sp>
      <p:pic>
        <p:nvPicPr>
          <p:cNvPr id="1032" name="Picture 8" descr="https://ss2.bdstatic.com/70cFvnSh_Q1YnxGkpoWK1HF6hhy/it/u=610298938,3968308382&amp;fm=26&amp;gp=0.jpg">
            <a:extLst>
              <a:ext uri="{FF2B5EF4-FFF2-40B4-BE49-F238E27FC236}">
                <a16:creationId xmlns:a16="http://schemas.microsoft.com/office/drawing/2014/main" id="{59F9860B-6301-4D2A-9CC0-4EA5F3194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6F7FB"/>
              </a:clrFrom>
              <a:clrTo>
                <a:srgbClr val="F6F7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4" y="2547926"/>
            <a:ext cx="832399" cy="60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DB8289-3281-493F-B99F-389C9E68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94" y="3283120"/>
            <a:ext cx="786017" cy="76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ss3.bdstatic.com/70cFv8Sh_Q1YnxGkpoWK1HF6hhy/it/u=2155182441,3138628504&amp;fm=26&amp;gp=0.jpg">
            <a:extLst>
              <a:ext uri="{FF2B5EF4-FFF2-40B4-BE49-F238E27FC236}">
                <a16:creationId xmlns:a16="http://schemas.microsoft.com/office/drawing/2014/main" id="{BDEBA5CC-03C1-467E-8827-587C9A3A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3" y="740574"/>
            <a:ext cx="922138" cy="68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26ADB5FE-6CFB-43A1-8D5E-D976F0A1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6" y="1713212"/>
            <a:ext cx="571438" cy="55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s3.bdstatic.com/70cFv8Sh_Q1YnxGkpoWK1HF6hhy/it/u=2829049143,3457666912&amp;fm=26&amp;gp=0.jpg">
            <a:extLst>
              <a:ext uri="{FF2B5EF4-FFF2-40B4-BE49-F238E27FC236}">
                <a16:creationId xmlns:a16="http://schemas.microsoft.com/office/drawing/2014/main" id="{1E0A6E83-2613-4327-8641-15D06811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5" y="4272936"/>
            <a:ext cx="615754" cy="60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F287BC3-A37F-4416-91C6-CDD8D367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7FF"/>
              </a:clrFrom>
              <a:clrTo>
                <a:srgbClr val="FFF7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6" y="5153621"/>
            <a:ext cx="586294" cy="5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F0494B-CC8A-4E9D-B4B2-7F3CF0928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8F6FA"/>
              </a:clrFrom>
              <a:clrTo>
                <a:srgbClr val="F8F6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6" y="6012282"/>
            <a:ext cx="550739" cy="53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2C21FFB-CB39-4889-A069-1D85D564C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95226"/>
              </p:ext>
            </p:extLst>
          </p:nvPr>
        </p:nvGraphicFramePr>
        <p:xfrm>
          <a:off x="4076797" y="659720"/>
          <a:ext cx="3756454" cy="6002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071">
                  <a:extLst>
                    <a:ext uri="{9D8B030D-6E8A-4147-A177-3AD203B41FA5}">
                      <a16:colId xmlns:a16="http://schemas.microsoft.com/office/drawing/2014/main" val="3718285596"/>
                    </a:ext>
                  </a:extLst>
                </a:gridCol>
                <a:gridCol w="2932383">
                  <a:extLst>
                    <a:ext uri="{9D8B030D-6E8A-4147-A177-3AD203B41FA5}">
                      <a16:colId xmlns:a16="http://schemas.microsoft.com/office/drawing/2014/main" val="597091930"/>
                    </a:ext>
                  </a:extLst>
                </a:gridCol>
              </a:tblGrid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Pennsylvania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8177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Columbia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39101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Carnegie Mellon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6015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Michigan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44806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Georgia Institute of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67637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Southern California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06670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California-Los Angeles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666946"/>
                  </a:ext>
                </a:extLst>
              </a:tr>
            </a:tbl>
          </a:graphicData>
        </a:graphic>
      </p:graphicFrame>
      <p:pic>
        <p:nvPicPr>
          <p:cNvPr id="1042" name="Picture 18" descr="https://ss2.bdstatic.com/70cFvnSh_Q1YnxGkpoWK1HF6hhy/it/u=773275231,1400091919&amp;fm=26&amp;gp=0.jpg">
            <a:extLst>
              <a:ext uri="{FF2B5EF4-FFF2-40B4-BE49-F238E27FC236}">
                <a16:creationId xmlns:a16="http://schemas.microsoft.com/office/drawing/2014/main" id="{AA7142D7-AE23-49DD-917D-39B9844B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4" y="814305"/>
            <a:ext cx="723486" cy="6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3CFEEDD-963A-4B02-B784-78C3BB4C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4" y="1686645"/>
            <a:ext cx="723486" cy="64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E42B7CE2-38E5-47E0-BDFE-8015E5EF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75" y="2475052"/>
            <a:ext cx="730224" cy="73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BA3D1483-957A-4975-B047-4668C310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58" y="3382774"/>
            <a:ext cx="864156" cy="6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ss2.bdstatic.com/70cFvnSh_Q1YnxGkpoWK1HF6hhy/it/u=94439410,3841100098&amp;fm=15&amp;gp=0.jpg">
            <a:extLst>
              <a:ext uri="{FF2B5EF4-FFF2-40B4-BE49-F238E27FC236}">
                <a16:creationId xmlns:a16="http://schemas.microsoft.com/office/drawing/2014/main" id="{A251646F-D624-4EF0-9A6E-73B12D59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41" y="4252645"/>
            <a:ext cx="636932" cy="63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552F534F-093B-4208-BCD7-458CDF0F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329" y="5094048"/>
            <a:ext cx="695370" cy="6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35ACE4EF-2E49-40D6-B631-2BE8A752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73" y="5900833"/>
            <a:ext cx="658467" cy="6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3355E242-F320-439B-9B31-C09833C4B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73166"/>
              </p:ext>
            </p:extLst>
          </p:nvPr>
        </p:nvGraphicFramePr>
        <p:xfrm>
          <a:off x="7853129" y="662628"/>
          <a:ext cx="3756454" cy="6002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071">
                  <a:extLst>
                    <a:ext uri="{9D8B030D-6E8A-4147-A177-3AD203B41FA5}">
                      <a16:colId xmlns:a16="http://schemas.microsoft.com/office/drawing/2014/main" val="3718285596"/>
                    </a:ext>
                  </a:extLst>
                </a:gridCol>
                <a:gridCol w="2932383">
                  <a:extLst>
                    <a:ext uri="{9D8B030D-6E8A-4147-A177-3AD203B41FA5}">
                      <a16:colId xmlns:a16="http://schemas.microsoft.com/office/drawing/2014/main" val="597091930"/>
                    </a:ext>
                  </a:extLst>
                </a:gridCol>
              </a:tblGrid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New York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8177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solidFill>
                          <a:srgbClr val="000000"/>
                        </a:solidFill>
                        <a:latin typeface="Calibri" pitchFamily="34" charset="0"/>
                        <a:ea typeface="宋体" pitchFamily="2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Maryland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239101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Boston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60154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Minnesota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44806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University of Wisconsin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67637"/>
                  </a:ext>
                </a:extLst>
              </a:tr>
              <a:tr h="8575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cs typeface="Arial" pitchFamily="34" charset="0"/>
                        </a:rPr>
                        <a:t>Iowa State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066704"/>
                  </a:ext>
                </a:extLst>
              </a:tr>
              <a:tr h="857557">
                <a:tc gridSpan="2">
                  <a:txBody>
                    <a:bodyPr/>
                    <a:lstStyle/>
                    <a:p>
                      <a:endParaRPr lang="en-US" altLang="zh-CN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666946"/>
                  </a:ext>
                </a:extLst>
              </a:tr>
            </a:tbl>
          </a:graphicData>
        </a:graphic>
      </p:graphicFrame>
      <p:pic>
        <p:nvPicPr>
          <p:cNvPr id="1060" name="Picture 36" descr="https://ss0.bdstatic.com/70cFvHSh_Q1YnxGkpoWK1HF6hhy/it/u=1570905669,3688648729&amp;fm=26&amp;gp=0.jpg">
            <a:extLst>
              <a:ext uri="{FF2B5EF4-FFF2-40B4-BE49-F238E27FC236}">
                <a16:creationId xmlns:a16="http://schemas.microsoft.com/office/drawing/2014/main" id="{A28A4B5E-47B0-4FB0-B3FC-A1757A32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336" y="814305"/>
            <a:ext cx="632210" cy="6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ss0.bdstatic.com/70cFuHSh_Q1YnxGkpoWK1HF6hhy/it/u=3021942291,2566863575&amp;fm=15&amp;gp=0.jpg">
            <a:extLst>
              <a:ext uri="{FF2B5EF4-FFF2-40B4-BE49-F238E27FC236}">
                <a16:creationId xmlns:a16="http://schemas.microsoft.com/office/drawing/2014/main" id="{2C963238-A105-43C3-8A5F-9C7610362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53" y="1615893"/>
            <a:ext cx="751901" cy="75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D32E751D-462E-4870-A62D-2FE8049FC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76" y="2519270"/>
            <a:ext cx="647411" cy="64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ss3.bdstatic.com/70cFv8Sh_Q1YnxGkpoWK1HF6hhy/it/u=3471911581,2283884562&amp;fm=26&amp;gp=0.jpg">
            <a:extLst>
              <a:ext uri="{FF2B5EF4-FFF2-40B4-BE49-F238E27FC236}">
                <a16:creationId xmlns:a16="http://schemas.microsoft.com/office/drawing/2014/main" id="{7B5B46CB-C4F9-44CA-9CD4-525567C32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336" y="3488634"/>
            <a:ext cx="646771" cy="38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194492BC-5B2D-40F8-9427-4AD03B38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71" y="4142530"/>
            <a:ext cx="1160750" cy="7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97160F61-423E-42CF-A9DE-23299EAE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CBE9CF"/>
              </a:clrFrom>
              <a:clrTo>
                <a:srgbClr val="CBE9C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70" y="5094048"/>
            <a:ext cx="636932" cy="6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A434EF-61B4-4EB9-A344-D08F8404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24" y="5935295"/>
            <a:ext cx="956365" cy="6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C90538-26F1-48A1-9C8B-15036251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167" y="5989287"/>
            <a:ext cx="1420222" cy="50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01A127-B39B-41FB-8924-DE9103971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266" y="5981515"/>
            <a:ext cx="1044533" cy="56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EE1E53-6866-49D7-8A1A-417A6BE74A50}"/>
              </a:ext>
            </a:extLst>
          </p:cNvPr>
          <p:cNvSpPr txBox="1"/>
          <p:nvPr/>
        </p:nvSpPr>
        <p:spPr>
          <a:xfrm>
            <a:off x="10972799" y="6010706"/>
            <a:ext cx="7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80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86"/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6" name="标题 2"/>
          <p:cNvSpPr txBox="1"/>
          <p:nvPr/>
        </p:nvSpPr>
        <p:spPr>
          <a:xfrm>
            <a:off x="34014" y="74892"/>
            <a:ext cx="4537986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顶尖生物信息学家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79868" y="702053"/>
            <a:ext cx="2562625" cy="2964029"/>
            <a:chOff x="6444961" y="828176"/>
            <a:chExt cx="2562625" cy="2964029"/>
          </a:xfrm>
        </p:grpSpPr>
        <p:sp>
          <p:nvSpPr>
            <p:cNvPr id="8" name="object 29"/>
            <p:cNvSpPr txBox="1"/>
            <p:nvPr/>
          </p:nvSpPr>
          <p:spPr>
            <a:xfrm>
              <a:off x="6550292" y="3126317"/>
              <a:ext cx="1939339" cy="665888"/>
            </a:xfrm>
            <a:prstGeom prst="rect">
              <a:avLst/>
            </a:prstGeom>
            <a:noFill/>
          </p:spPr>
          <p:txBody>
            <a:bodyPr vert="horz" wrap="square" lIns="0" tIns="19368" rIns="0" bIns="0" rtlCol="0">
              <a:spAutoFit/>
            </a:bodyPr>
            <a:lstStyle/>
            <a:p>
              <a:pPr marL="635" algn="ctr">
                <a:spcBef>
                  <a:spcPts val="155"/>
                </a:spcBef>
              </a:pPr>
              <a:r>
                <a:rPr lang="en-US" sz="1400" b="1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Richard M. Karp</a:t>
              </a:r>
              <a:endParaRPr sz="1400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UC Berkeley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 in EECS </a:t>
              </a:r>
              <a:endParaRPr sz="1400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9" name="Picture 13" descr="Richard Karp | Simons Institute for the Theory of Computing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0385" y="1301849"/>
              <a:ext cx="1296000" cy="16118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6444961" y="828176"/>
              <a:ext cx="2562625" cy="312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A.M. Turing Award</a:t>
              </a:r>
              <a:r>
                <a:rPr lang="zh-CN" altLang="en-US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(1985</a:t>
              </a:r>
              <a:r>
                <a:rPr lang="en-US" altLang="zh-CN" sz="1400" b="1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)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41761" y="703819"/>
            <a:ext cx="3069121" cy="3123800"/>
            <a:chOff x="6113192" y="877276"/>
            <a:chExt cx="3069121" cy="3123800"/>
          </a:xfrm>
        </p:grpSpPr>
        <p:pic>
          <p:nvPicPr>
            <p:cNvPr id="31" name="Picture 2" descr="Gene.BlauenWund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150" y="1254382"/>
              <a:ext cx="1421548" cy="165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bject 35"/>
            <p:cNvSpPr txBox="1"/>
            <p:nvPr/>
          </p:nvSpPr>
          <p:spPr>
            <a:xfrm>
              <a:off x="6113192" y="2917446"/>
              <a:ext cx="3069121" cy="1083630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400" b="1" spc="-25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Gene Myers</a:t>
              </a:r>
              <a:endParaRPr lang="en-US" altLang="zh-CN" sz="1400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UC Berkeley(2003-2005)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MPI Molecular Cell Biology and Genetics(2012-)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 in CS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6216702" y="877276"/>
              <a:ext cx="28254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German Academy of Science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510150" y="702053"/>
            <a:ext cx="2868328" cy="2900673"/>
            <a:chOff x="8924696" y="789671"/>
            <a:chExt cx="2868328" cy="2900673"/>
          </a:xfrm>
        </p:grpSpPr>
        <p:sp>
          <p:nvSpPr>
            <p:cNvPr id="16" name="object 35"/>
            <p:cNvSpPr txBox="1"/>
            <p:nvPr/>
          </p:nvSpPr>
          <p:spPr>
            <a:xfrm>
              <a:off x="8983317" y="3037601"/>
              <a:ext cx="2809707" cy="652743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Steven </a:t>
              </a:r>
              <a:r>
                <a:rPr lang="en-US" altLang="zh-CN" sz="1400" b="1" spc="-13" dirty="0" err="1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Salzberg</a:t>
              </a:r>
              <a:endParaRPr lang="en-US" altLang="zh-CN" sz="1400" b="1" spc="-13" dirty="0">
                <a:solidFill>
                  <a:srgbClr val="001F5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Johns Hopkins &amp;</a:t>
              </a:r>
              <a:r>
                <a:rPr lang="zh-CN" altLang="en-US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Maryland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 in CS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8924696" y="789671"/>
              <a:ext cx="28254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AAAS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27" name="Picture 9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170" y="1199023"/>
              <a:ext cx="1296000" cy="165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9477747" y="761045"/>
            <a:ext cx="2110975" cy="2781023"/>
            <a:chOff x="780737" y="3945193"/>
            <a:chExt cx="2110975" cy="2781023"/>
          </a:xfrm>
        </p:grpSpPr>
        <p:pic>
          <p:nvPicPr>
            <p:cNvPr id="29" name="Picture 2" descr="Russ B. Altma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2" y="4231803"/>
              <a:ext cx="1275755" cy="155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/>
            <p:cNvSpPr/>
            <p:nvPr/>
          </p:nvSpPr>
          <p:spPr>
            <a:xfrm>
              <a:off x="955186" y="3945193"/>
              <a:ext cx="15948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AAAS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4" name="object 35"/>
            <p:cNvSpPr txBox="1"/>
            <p:nvPr/>
          </p:nvSpPr>
          <p:spPr>
            <a:xfrm>
              <a:off x="780737" y="6073473"/>
              <a:ext cx="2110975" cy="652743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Russ B. Altman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/>
                <a:t>Stanford 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 in CS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3874" y="3897735"/>
            <a:ext cx="2110975" cy="2802189"/>
            <a:chOff x="6384295" y="3924026"/>
            <a:chExt cx="2110975" cy="2802189"/>
          </a:xfrm>
        </p:grpSpPr>
        <p:pic>
          <p:nvPicPr>
            <p:cNvPr id="2050" name="Picture 2" descr="https://luddy.indiana.edu/images/people/acharya-raj-2016-0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234" y="4245029"/>
              <a:ext cx="1230230" cy="157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矩形 41"/>
            <p:cNvSpPr/>
            <p:nvPr/>
          </p:nvSpPr>
          <p:spPr>
            <a:xfrm>
              <a:off x="6858299" y="3924026"/>
              <a:ext cx="13180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IEEE Fellow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3" name="object 35"/>
            <p:cNvSpPr txBox="1"/>
            <p:nvPr/>
          </p:nvSpPr>
          <p:spPr>
            <a:xfrm>
              <a:off x="6384295" y="6073472"/>
              <a:ext cx="2110975" cy="652743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Raj Acharya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/>
                <a:t>Minnesota 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 in CS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55058" y="3913605"/>
            <a:ext cx="2110975" cy="2814412"/>
            <a:chOff x="8446690" y="3937251"/>
            <a:chExt cx="2110975" cy="2814412"/>
          </a:xfrm>
        </p:grpSpPr>
        <p:pic>
          <p:nvPicPr>
            <p:cNvPr id="2052" name="Picture 4" descr="https://lh3.googleusercontent.com/ue0cs62issp-mbEbsvYZaid2xA7RVMIF6vfXdJPsAlhexLaP-ntnr7JNmTshW3NP92yN2MOheW9QEiCUlJzxSqY7WN164fQjA7Gq-R8lyeqonFKu7A=w128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888" y="4252971"/>
              <a:ext cx="1131074" cy="156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矩形 43"/>
            <p:cNvSpPr/>
            <p:nvPr/>
          </p:nvSpPr>
          <p:spPr>
            <a:xfrm>
              <a:off x="8789864" y="3937251"/>
              <a:ext cx="13180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IEEE Fellow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5" name="object 35"/>
            <p:cNvSpPr txBox="1"/>
            <p:nvPr/>
          </p:nvSpPr>
          <p:spPr>
            <a:xfrm>
              <a:off x="8446690" y="6086096"/>
              <a:ext cx="2110975" cy="665567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Ujjwal </a:t>
              </a:r>
              <a:r>
                <a:rPr lang="en-US" altLang="zh-CN" sz="1400" b="1" spc="-13" dirty="0" err="1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Maulik</a:t>
              </a:r>
              <a:endParaRPr lang="en-US" altLang="zh-CN" sz="1400" b="1" spc="-13" dirty="0">
                <a:solidFill>
                  <a:srgbClr val="001F5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spcBef>
                  <a:spcPts val="50"/>
                </a:spcBef>
              </a:pPr>
              <a:r>
                <a:rPr lang="en-US" altLang="zh-CN" sz="1400" dirty="0"/>
                <a:t>Jadavpur University 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</a:t>
              </a:r>
              <a:r>
                <a:rPr lang="zh-CN" altLang="en-US" sz="1400" dirty="0"/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in CS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39956" y="3910960"/>
            <a:ext cx="2110975" cy="2817057"/>
            <a:chOff x="8013239" y="4011478"/>
            <a:chExt cx="2110975" cy="2817057"/>
          </a:xfrm>
        </p:grpSpPr>
        <p:pic>
          <p:nvPicPr>
            <p:cNvPr id="3074" name="Picture 2" descr="Not found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8892" y="4337994"/>
              <a:ext cx="1131074" cy="1558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矩形 45"/>
            <p:cNvSpPr/>
            <p:nvPr/>
          </p:nvSpPr>
          <p:spPr>
            <a:xfrm>
              <a:off x="8315380" y="4011478"/>
              <a:ext cx="13180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IEEE Fellow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9" name="object 35"/>
            <p:cNvSpPr txBox="1"/>
            <p:nvPr/>
          </p:nvSpPr>
          <p:spPr>
            <a:xfrm>
              <a:off x="8013239" y="6162968"/>
              <a:ext cx="2110975" cy="665567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Stephen T. Wong</a:t>
              </a:r>
            </a:p>
            <a:p>
              <a:pPr algn="ctr">
                <a:spcBef>
                  <a:spcPts val="50"/>
                </a:spcBef>
              </a:pPr>
              <a:r>
                <a:rPr lang="en-US" altLang="zh-CN" sz="1400" dirty="0"/>
                <a:t>Weill Cornell Medical College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</a:t>
              </a:r>
              <a:r>
                <a:rPr lang="zh-CN" altLang="en-US" sz="1400" dirty="0"/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in CS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434105" y="3880893"/>
            <a:ext cx="2110975" cy="2819766"/>
            <a:chOff x="8407174" y="4008245"/>
            <a:chExt cx="2110975" cy="2819766"/>
          </a:xfrm>
        </p:grpSpPr>
        <p:pic>
          <p:nvPicPr>
            <p:cNvPr id="3076" name="Picture 4" descr="Gary Fogel - Benson Hi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6877" y="4336220"/>
              <a:ext cx="1096829" cy="153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矩形 49"/>
            <p:cNvSpPr/>
            <p:nvPr/>
          </p:nvSpPr>
          <p:spPr>
            <a:xfrm>
              <a:off x="8709328" y="4008245"/>
              <a:ext cx="13180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IEEE Fellow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51" name="object 35"/>
            <p:cNvSpPr txBox="1"/>
            <p:nvPr/>
          </p:nvSpPr>
          <p:spPr>
            <a:xfrm>
              <a:off x="8407174" y="6162444"/>
              <a:ext cx="2110975" cy="665567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Gary B. Fogel </a:t>
              </a:r>
            </a:p>
            <a:p>
              <a:pPr algn="ctr">
                <a:spcBef>
                  <a:spcPts val="50"/>
                </a:spcBef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UCLA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</a:t>
              </a:r>
              <a:r>
                <a:rPr lang="zh-CN" altLang="en-US" sz="1400" dirty="0"/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in CS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15356" y="3320146"/>
            <a:ext cx="11922013" cy="653064"/>
          </a:xfrm>
          <a:prstGeom prst="roundRect">
            <a:avLst>
              <a:gd name="adj" fmla="val 653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多边形: 形状 86"/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6" name="标题 2"/>
          <p:cNvSpPr txBox="1"/>
          <p:nvPr/>
        </p:nvSpPr>
        <p:spPr>
          <a:xfrm>
            <a:off x="34014" y="74892"/>
            <a:ext cx="4537986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顶尖生物信息学家</a:t>
            </a:r>
          </a:p>
        </p:txBody>
      </p:sp>
      <p:graphicFrame>
        <p:nvGraphicFramePr>
          <p:cNvPr id="30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4862"/>
              </p:ext>
            </p:extLst>
          </p:nvPr>
        </p:nvGraphicFramePr>
        <p:xfrm>
          <a:off x="466151" y="3332551"/>
          <a:ext cx="1604405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552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 in Mathematics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Cambridge</a:t>
                      </a:r>
                      <a:endParaRPr lang="zh-CN" altLang="zh-CN" sz="1400" dirty="0">
                        <a:effectLst/>
                      </a:endParaRPr>
                    </a:p>
                  </a:txBody>
                  <a:tcPr marL="110644" marR="1106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9"/>
          <p:cNvSpPr txBox="1"/>
          <p:nvPr/>
        </p:nvSpPr>
        <p:spPr>
          <a:xfrm>
            <a:off x="323" y="2514602"/>
            <a:ext cx="2599816" cy="653064"/>
          </a:xfrm>
          <a:prstGeom prst="rect">
            <a:avLst/>
          </a:prstGeom>
          <a:noFill/>
        </p:spPr>
        <p:txBody>
          <a:bodyPr vert="horz" wrap="square" lIns="0" tIns="6668" rIns="0" bIns="0" rtlCol="0">
            <a:spAutoFit/>
          </a:bodyPr>
          <a:lstStyle/>
          <a:p>
            <a:pPr algn="ctr">
              <a:spcBef>
                <a:spcPts val="55"/>
              </a:spcBef>
            </a:pPr>
            <a:r>
              <a:rPr sz="1400" b="1" spc="-3" dirty="0">
                <a:solidFill>
                  <a:srgbClr val="001F5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Richard</a:t>
            </a:r>
            <a:r>
              <a:rPr sz="1400" b="1" spc="-33" dirty="0">
                <a:solidFill>
                  <a:srgbClr val="001F5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b="1" dirty="0">
                <a:solidFill>
                  <a:srgbClr val="001F5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Durbin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University of Cambridge</a:t>
            </a:r>
          </a:p>
          <a:p>
            <a:pPr algn="ctr">
              <a:lnSpc>
                <a:spcPct val="100000"/>
              </a:lnSpc>
            </a:pPr>
            <a:r>
              <a:rPr lang="en-US" altLang="zh-CN"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Vice director of Sanger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5" y="1092635"/>
            <a:ext cx="1070578" cy="137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矩形 31"/>
          <p:cNvSpPr/>
          <p:nvPr/>
        </p:nvSpPr>
        <p:spPr>
          <a:xfrm>
            <a:off x="137140" y="713313"/>
            <a:ext cx="28254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Fellow</a:t>
            </a:r>
            <a:r>
              <a:rPr lang="zh-CN" altLang="en-US" sz="14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of the Royal Society</a:t>
            </a:r>
            <a:endParaRPr lang="en-US" altLang="zh-CN" sz="1400" b="1" dirty="0">
              <a:solidFill>
                <a:srgbClr val="FF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39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574495"/>
              </p:ext>
            </p:extLst>
          </p:nvPr>
        </p:nvGraphicFramePr>
        <p:xfrm>
          <a:off x="3492919" y="3353776"/>
          <a:ext cx="210519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5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552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 in Mathematics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 of Puerto Rico</a:t>
                      </a:r>
                      <a:endParaRPr lang="zh-CN" altLang="zh-CN" sz="1400" dirty="0">
                        <a:effectLst/>
                      </a:endParaRPr>
                    </a:p>
                  </a:txBody>
                  <a:tcPr marL="68701" marR="687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 descr="https://upload.wikimedia.org/wikipedia/commons/6/60/Rafael_Irizar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223" y="1135032"/>
            <a:ext cx="1113824" cy="133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/>
          <p:cNvSpPr/>
          <p:nvPr/>
        </p:nvSpPr>
        <p:spPr>
          <a:xfrm>
            <a:off x="3340358" y="713313"/>
            <a:ext cx="2568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Benjamin Franklin Award</a:t>
            </a:r>
            <a:endParaRPr lang="en-US" altLang="zh-CN" sz="1400" b="1" dirty="0">
              <a:solidFill>
                <a:srgbClr val="FF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object 9"/>
          <p:cNvSpPr txBox="1"/>
          <p:nvPr/>
        </p:nvSpPr>
        <p:spPr>
          <a:xfrm>
            <a:off x="3000763" y="2507642"/>
            <a:ext cx="2599816" cy="653064"/>
          </a:xfrm>
          <a:prstGeom prst="rect">
            <a:avLst/>
          </a:prstGeom>
          <a:noFill/>
        </p:spPr>
        <p:txBody>
          <a:bodyPr vert="horz" wrap="square" lIns="0" tIns="6668" rIns="0" bIns="0" rtlCol="0">
            <a:spAutoFit/>
          </a:bodyPr>
          <a:lstStyle/>
          <a:p>
            <a:pPr algn="ctr">
              <a:spcBef>
                <a:spcPts val="55"/>
              </a:spcBef>
            </a:pPr>
            <a:r>
              <a:rPr lang="en-US" sz="1400" b="1" spc="-3" dirty="0">
                <a:solidFill>
                  <a:srgbClr val="001F5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Rafael Irizarry</a:t>
            </a:r>
          </a:p>
          <a:p>
            <a:pPr algn="ctr">
              <a:lnSpc>
                <a:spcPct val="100000"/>
              </a:lnSpc>
            </a:pPr>
            <a:r>
              <a:rPr lang="en-US" altLang="zh-CN"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Harvard</a:t>
            </a:r>
          </a:p>
          <a:p>
            <a:pPr algn="ctr">
              <a:lnSpc>
                <a:spcPct val="100000"/>
              </a:lnSpc>
            </a:pPr>
            <a:r>
              <a:rPr lang="en-US" altLang="zh-CN"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Dana–Farber Cancer Institute</a:t>
            </a:r>
          </a:p>
        </p:txBody>
      </p:sp>
      <p:pic>
        <p:nvPicPr>
          <p:cNvPr id="1028" name="Picture 4" descr="Michael Waterman awarded Dan David Prize for scientific contributions - USC  New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3" r="6068"/>
          <a:stretch>
            <a:fillRect/>
          </a:stretch>
        </p:blipFill>
        <p:spPr bwMode="auto">
          <a:xfrm>
            <a:off x="7156667" y="1114176"/>
            <a:ext cx="1226088" cy="13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/>
          <p:nvPr/>
        </p:nvSpPr>
        <p:spPr>
          <a:xfrm>
            <a:off x="7364721" y="709519"/>
            <a:ext cx="744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AAAS</a:t>
            </a:r>
            <a:endParaRPr lang="en-US" altLang="zh-CN" sz="1400" b="1" dirty="0">
              <a:solidFill>
                <a:srgbClr val="FF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object 9"/>
          <p:cNvSpPr txBox="1"/>
          <p:nvPr/>
        </p:nvSpPr>
        <p:spPr>
          <a:xfrm>
            <a:off x="6478964" y="2485269"/>
            <a:ext cx="2599816" cy="868507"/>
          </a:xfrm>
          <a:prstGeom prst="rect">
            <a:avLst/>
          </a:prstGeom>
          <a:noFill/>
        </p:spPr>
        <p:txBody>
          <a:bodyPr vert="horz" wrap="square" lIns="0" tIns="6668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400" b="1" spc="-3" dirty="0">
                <a:solidFill>
                  <a:srgbClr val="001F5F"/>
                </a:solidFill>
                <a:latin typeface="微软雅黑" panose="020B0503020204020204" pitchFamily="34" charset="-122"/>
              </a:rPr>
              <a:t>Michael Waterman</a:t>
            </a:r>
            <a:r>
              <a:rPr lang="en-US" altLang="zh-CN"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altLang="zh-CN"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USC</a:t>
            </a:r>
          </a:p>
          <a:p>
            <a:pPr algn="ctr">
              <a:lnSpc>
                <a:spcPct val="100000"/>
              </a:lnSpc>
            </a:pPr>
            <a:r>
              <a:rPr lang="en-US" altLang="zh-CN"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Associates Chair in Biological Sciences</a:t>
            </a:r>
          </a:p>
        </p:txBody>
      </p:sp>
      <p:sp>
        <p:nvSpPr>
          <p:cNvPr id="47" name="object 18"/>
          <p:cNvSpPr/>
          <p:nvPr/>
        </p:nvSpPr>
        <p:spPr>
          <a:xfrm>
            <a:off x="10101895" y="1068203"/>
            <a:ext cx="1148396" cy="1320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9"/>
          <p:cNvSpPr txBox="1"/>
          <p:nvPr/>
        </p:nvSpPr>
        <p:spPr>
          <a:xfrm>
            <a:off x="9321633" y="2467594"/>
            <a:ext cx="2599816" cy="868507"/>
          </a:xfrm>
          <a:prstGeom prst="rect">
            <a:avLst/>
          </a:prstGeom>
          <a:noFill/>
        </p:spPr>
        <p:txBody>
          <a:bodyPr vert="horz" wrap="square" lIns="0" tIns="6668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400" b="1" spc="-3" dirty="0">
                <a:solidFill>
                  <a:srgbClr val="001F5F"/>
                </a:solidFill>
                <a:latin typeface="微软雅黑" panose="020B0503020204020204" pitchFamily="34" charset="-122"/>
              </a:rPr>
              <a:t>Michael </a:t>
            </a:r>
            <a:r>
              <a:rPr lang="en-US" altLang="zh-CN" sz="1400" b="1" spc="-3" dirty="0" err="1">
                <a:solidFill>
                  <a:srgbClr val="001F5F"/>
                </a:solidFill>
                <a:latin typeface="微软雅黑" panose="020B0503020204020204" pitchFamily="34" charset="-122"/>
              </a:rPr>
              <a:t>Brudno</a:t>
            </a:r>
            <a:endParaRPr lang="en-US" altLang="zh-CN" sz="1400" b="1" spc="-3" dirty="0">
              <a:solidFill>
                <a:srgbClr val="001F5F"/>
              </a:solidFill>
              <a:latin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University of Toronto</a:t>
            </a:r>
          </a:p>
          <a:p>
            <a:pPr algn="ctr">
              <a:lnSpc>
                <a:spcPct val="100000"/>
              </a:lnSpc>
            </a:pPr>
            <a:r>
              <a:rPr lang="en-US" altLang="zh-CN"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Director of Centre for Bioinformatics</a:t>
            </a:r>
          </a:p>
        </p:txBody>
      </p:sp>
      <p:graphicFrame>
        <p:nvGraphicFramePr>
          <p:cNvPr id="49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062506"/>
              </p:ext>
            </p:extLst>
          </p:nvPr>
        </p:nvGraphicFramePr>
        <p:xfrm>
          <a:off x="9895730" y="3322940"/>
          <a:ext cx="199342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552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BA, MS and 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phD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CS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Stanford University</a:t>
                      </a:r>
                    </a:p>
                  </a:txBody>
                  <a:tcPr marL="62455" marR="6245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905072"/>
              </p:ext>
            </p:extLst>
          </p:nvPr>
        </p:nvGraphicFramePr>
        <p:xfrm>
          <a:off x="6899593" y="3353776"/>
          <a:ext cx="210519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5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552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 in Mathematics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Oregon State University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701" marR="6870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" name="组合 6">
            <a:extLst>
              <a:ext uri="{FF2B5EF4-FFF2-40B4-BE49-F238E27FC236}">
                <a16:creationId xmlns:a16="http://schemas.microsoft.com/office/drawing/2014/main" id="{B6534F57-E79C-418A-8758-38099AB03E97}"/>
              </a:ext>
            </a:extLst>
          </p:cNvPr>
          <p:cNvGrpSpPr/>
          <p:nvPr/>
        </p:nvGrpSpPr>
        <p:grpSpPr>
          <a:xfrm>
            <a:off x="714225" y="4300346"/>
            <a:ext cx="2110975" cy="2407675"/>
            <a:chOff x="-231225" y="4233581"/>
            <a:chExt cx="2110975" cy="2407675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952127F-F22A-4E0D-9D30-A8AF5AD9D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02" y="4233581"/>
              <a:ext cx="1129556" cy="1558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2617FD38-854E-40BA-8415-46F50D54FED8}"/>
                </a:ext>
              </a:extLst>
            </p:cNvPr>
            <p:cNvSpPr txBox="1"/>
            <p:nvPr/>
          </p:nvSpPr>
          <p:spPr>
            <a:xfrm>
              <a:off x="-231225" y="5975689"/>
              <a:ext cx="2110975" cy="665567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 err="1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Luay</a:t>
              </a: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 Nakhleh </a:t>
              </a:r>
            </a:p>
            <a:p>
              <a:pPr algn="ctr">
                <a:spcBef>
                  <a:spcPts val="50"/>
                </a:spcBef>
              </a:pPr>
              <a:r>
                <a:rPr lang="en-US" altLang="zh-CN" sz="1400" dirty="0"/>
                <a:t> Rice University 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Chair of CS</a:t>
              </a:r>
            </a:p>
          </p:txBody>
        </p:sp>
      </p:grpSp>
      <p:grpSp>
        <p:nvGrpSpPr>
          <p:cNvPr id="33" name="组合 16">
            <a:extLst>
              <a:ext uri="{FF2B5EF4-FFF2-40B4-BE49-F238E27FC236}">
                <a16:creationId xmlns:a16="http://schemas.microsoft.com/office/drawing/2014/main" id="{B505BE78-6820-459F-97E8-47B2E85F6418}"/>
              </a:ext>
            </a:extLst>
          </p:cNvPr>
          <p:cNvGrpSpPr/>
          <p:nvPr/>
        </p:nvGrpSpPr>
        <p:grpSpPr>
          <a:xfrm>
            <a:off x="3569170" y="3937318"/>
            <a:ext cx="2110975" cy="2770704"/>
            <a:chOff x="8491546" y="4000372"/>
            <a:chExt cx="2110975" cy="2770704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E0BF149A-AD36-47F0-8246-51D4AA291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2659" y="4329318"/>
              <a:ext cx="1159694" cy="153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52">
              <a:extLst>
                <a:ext uri="{FF2B5EF4-FFF2-40B4-BE49-F238E27FC236}">
                  <a16:creationId xmlns:a16="http://schemas.microsoft.com/office/drawing/2014/main" id="{9D750287-9E24-47AA-842D-17112F1FC23A}"/>
                </a:ext>
              </a:extLst>
            </p:cNvPr>
            <p:cNvSpPr/>
            <p:nvPr/>
          </p:nvSpPr>
          <p:spPr>
            <a:xfrm>
              <a:off x="8931141" y="4000372"/>
              <a:ext cx="13180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IEEE Fellow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E42E8C59-2870-4775-B0BD-1287EEF6A9EB}"/>
                </a:ext>
              </a:extLst>
            </p:cNvPr>
            <p:cNvSpPr txBox="1"/>
            <p:nvPr/>
          </p:nvSpPr>
          <p:spPr>
            <a:xfrm>
              <a:off x="8491546" y="6105509"/>
              <a:ext cx="2110975" cy="665567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Bajaj, </a:t>
              </a:r>
              <a:r>
                <a:rPr lang="en-US" altLang="zh-CN" sz="1400" b="1" spc="-13" dirty="0" err="1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Chandrajit</a:t>
              </a: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</a:p>
            <a:p>
              <a:pPr algn="ctr">
                <a:spcBef>
                  <a:spcPts val="50"/>
                </a:spcBef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University of Texas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</a:t>
              </a:r>
              <a:r>
                <a:rPr lang="zh-CN" altLang="en-US" sz="1400" dirty="0"/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in CS</a:t>
              </a:r>
            </a:p>
          </p:txBody>
        </p:sp>
      </p:grpSp>
      <p:grpSp>
        <p:nvGrpSpPr>
          <p:cNvPr id="37" name="组合 18">
            <a:extLst>
              <a:ext uri="{FF2B5EF4-FFF2-40B4-BE49-F238E27FC236}">
                <a16:creationId xmlns:a16="http://schemas.microsoft.com/office/drawing/2014/main" id="{2B928DBF-6021-4B31-BCED-6E181FE996A4}"/>
              </a:ext>
            </a:extLst>
          </p:cNvPr>
          <p:cNvGrpSpPr/>
          <p:nvPr/>
        </p:nvGrpSpPr>
        <p:grpSpPr>
          <a:xfrm>
            <a:off x="6036353" y="3943836"/>
            <a:ext cx="2792249" cy="2764187"/>
            <a:chOff x="10345898" y="3896432"/>
            <a:chExt cx="2792249" cy="2764187"/>
          </a:xfrm>
        </p:grpSpPr>
        <p:pic>
          <p:nvPicPr>
            <p:cNvPr id="38" name="Picture 7">
              <a:extLst>
                <a:ext uri="{FF2B5EF4-FFF2-40B4-BE49-F238E27FC236}">
                  <a16:creationId xmlns:a16="http://schemas.microsoft.com/office/drawing/2014/main" id="{CCC863BB-3BAC-4F30-8D5E-56FD5EF4A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2176" y="4222311"/>
              <a:ext cx="1159694" cy="1523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矩形 55">
              <a:extLst>
                <a:ext uri="{FF2B5EF4-FFF2-40B4-BE49-F238E27FC236}">
                  <a16:creationId xmlns:a16="http://schemas.microsoft.com/office/drawing/2014/main" id="{53D48249-BF9A-4A3D-9A75-EA956BFC3F78}"/>
                </a:ext>
              </a:extLst>
            </p:cNvPr>
            <p:cNvSpPr/>
            <p:nvPr/>
          </p:nvSpPr>
          <p:spPr>
            <a:xfrm>
              <a:off x="11082974" y="3896432"/>
              <a:ext cx="13180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IEEE Fellow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3" name="object 35">
              <a:extLst>
                <a:ext uri="{FF2B5EF4-FFF2-40B4-BE49-F238E27FC236}">
                  <a16:creationId xmlns:a16="http://schemas.microsoft.com/office/drawing/2014/main" id="{80D25783-3390-4FDB-A170-548AD359F086}"/>
                </a:ext>
              </a:extLst>
            </p:cNvPr>
            <p:cNvSpPr txBox="1"/>
            <p:nvPr/>
          </p:nvSpPr>
          <p:spPr>
            <a:xfrm>
              <a:off x="10345898" y="5995052"/>
              <a:ext cx="2792249" cy="665567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Bajaj, </a:t>
              </a:r>
              <a:r>
                <a:rPr lang="en-US" altLang="zh-CN" sz="1400" b="1" spc="-13" dirty="0" err="1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Chandrajit</a:t>
              </a: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</a:p>
            <a:p>
              <a:pPr algn="ctr">
                <a:spcBef>
                  <a:spcPts val="50"/>
                </a:spcBef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Georgia Institute of Technology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</a:t>
              </a:r>
              <a:r>
                <a:rPr lang="zh-CN" altLang="en-US" sz="1400" dirty="0"/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in CS</a:t>
              </a:r>
            </a:p>
          </p:txBody>
        </p:sp>
      </p:grpSp>
      <p:grpSp>
        <p:nvGrpSpPr>
          <p:cNvPr id="46" name="组合 12">
            <a:extLst>
              <a:ext uri="{FF2B5EF4-FFF2-40B4-BE49-F238E27FC236}">
                <a16:creationId xmlns:a16="http://schemas.microsoft.com/office/drawing/2014/main" id="{94D8DC27-7440-41EA-A0BC-2A356FFAED65}"/>
              </a:ext>
            </a:extLst>
          </p:cNvPr>
          <p:cNvGrpSpPr/>
          <p:nvPr/>
        </p:nvGrpSpPr>
        <p:grpSpPr>
          <a:xfrm>
            <a:off x="8658382" y="3973210"/>
            <a:ext cx="2825461" cy="2694095"/>
            <a:chOff x="3464242" y="3869926"/>
            <a:chExt cx="2825461" cy="2694095"/>
          </a:xfrm>
        </p:grpSpPr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29BA521B-4A9D-41EE-915C-8387F7A41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858" y="4199938"/>
              <a:ext cx="1230230" cy="1558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39">
              <a:extLst>
                <a:ext uri="{FF2B5EF4-FFF2-40B4-BE49-F238E27FC236}">
                  <a16:creationId xmlns:a16="http://schemas.microsoft.com/office/drawing/2014/main" id="{98C81305-E324-4B68-B1CE-6CBF36AB894A}"/>
                </a:ext>
              </a:extLst>
            </p:cNvPr>
            <p:cNvSpPr/>
            <p:nvPr/>
          </p:nvSpPr>
          <p:spPr>
            <a:xfrm>
              <a:off x="3464242" y="3869926"/>
              <a:ext cx="28254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ACM Fellow</a:t>
              </a:r>
              <a:endParaRPr lang="en-US" altLang="zh-CN" sz="1400" b="1" dirty="0">
                <a:solidFill>
                  <a:srgbClr val="FF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52" name="object 35">
              <a:extLst>
                <a:ext uri="{FF2B5EF4-FFF2-40B4-BE49-F238E27FC236}">
                  <a16:creationId xmlns:a16="http://schemas.microsoft.com/office/drawing/2014/main" id="{A4B2827A-202F-473C-860E-87C73EE0F566}"/>
                </a:ext>
              </a:extLst>
            </p:cNvPr>
            <p:cNvSpPr txBox="1"/>
            <p:nvPr/>
          </p:nvSpPr>
          <p:spPr>
            <a:xfrm>
              <a:off x="3938655" y="5911278"/>
              <a:ext cx="1915086" cy="652743"/>
            </a:xfrm>
            <a:prstGeom prst="rect">
              <a:avLst/>
            </a:prstGeom>
            <a:noFill/>
          </p:spPr>
          <p:txBody>
            <a:bodyPr vert="horz" wrap="square" lIns="0" tIns="6350" rIns="0" bIns="0" rtlCol="0">
              <a:spAutoFit/>
            </a:bodyPr>
            <a:lstStyle/>
            <a:p>
              <a:pPr algn="ctr">
                <a:spcBef>
                  <a:spcPts val="50"/>
                </a:spcBef>
              </a:pPr>
              <a:r>
                <a:rPr lang="en-US" altLang="zh-CN" sz="1400" b="1" spc="-13" dirty="0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Pavel </a:t>
              </a:r>
              <a:r>
                <a:rPr lang="en-US" altLang="zh-CN" sz="1400" b="1" spc="-13" dirty="0" err="1">
                  <a:solidFill>
                    <a:srgbClr val="001F5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Pevzner</a:t>
              </a:r>
              <a:endParaRPr lang="en-US" altLang="zh-CN" sz="1400" b="1" spc="-13" dirty="0">
                <a:solidFill>
                  <a:srgbClr val="001F5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1400" dirty="0"/>
                <a:t>UCSD</a:t>
              </a:r>
              <a:r>
                <a:rPr lang="en-US" altLang="zh-CN" sz="1400" dirty="0"/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Prof.</a:t>
              </a:r>
              <a:r>
                <a:rPr lang="zh-CN" altLang="en-US" sz="1400" dirty="0"/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in CS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amazon cloud computing">
            <a:extLst>
              <a:ext uri="{FF2B5EF4-FFF2-40B4-BE49-F238E27FC236}">
                <a16:creationId xmlns:a16="http://schemas.microsoft.com/office/drawing/2014/main" id="{3C6CD4BD-CEB0-4DD5-89B3-85EFEA09E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02" y="2584277"/>
            <a:ext cx="3468902" cy="17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microsoft cloud computing">
            <a:extLst>
              <a:ext uri="{FF2B5EF4-FFF2-40B4-BE49-F238E27FC236}">
                <a16:creationId xmlns:a16="http://schemas.microsoft.com/office/drawing/2014/main" id="{6928FFBB-FD2F-42FC-9C6A-753AA3FF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07" y="2461954"/>
            <a:ext cx="2675180" cy="172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alibaba cloud computing">
            <a:extLst>
              <a:ext uri="{FF2B5EF4-FFF2-40B4-BE49-F238E27FC236}">
                <a16:creationId xmlns:a16="http://schemas.microsoft.com/office/drawing/2014/main" id="{2B123AA9-D92C-4838-9D76-0C7EF29E7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r="12462"/>
          <a:stretch/>
        </p:blipFill>
        <p:spPr bwMode="auto">
          <a:xfrm>
            <a:off x="1206945" y="4675695"/>
            <a:ext cx="2074017" cy="173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Image result for è¾è®¯äº">
            <a:extLst>
              <a:ext uri="{FF2B5EF4-FFF2-40B4-BE49-F238E27FC236}">
                <a16:creationId xmlns:a16="http://schemas.microsoft.com/office/drawing/2014/main" id="{E1CC9F2C-79AD-4232-B861-70615A7A1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46" y="2461954"/>
            <a:ext cx="2560316" cy="185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Image result for ç¾åº¦äº">
            <a:extLst>
              <a:ext uri="{FF2B5EF4-FFF2-40B4-BE49-F238E27FC236}">
                <a16:creationId xmlns:a16="http://schemas.microsoft.com/office/drawing/2014/main" id="{B1D35F5F-0A2C-4C9B-914C-A05B2981E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3"/>
          <a:stretch/>
        </p:blipFill>
        <p:spPr bwMode="auto">
          <a:xfrm>
            <a:off x="4835949" y="4936417"/>
            <a:ext cx="1932495" cy="13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åä¸ºäº">
            <a:extLst>
              <a:ext uri="{FF2B5EF4-FFF2-40B4-BE49-F238E27FC236}">
                <a16:creationId xmlns:a16="http://schemas.microsoft.com/office/drawing/2014/main" id="{CE5C0B8C-304F-4515-8F6F-DF40A8D90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22917" r="7785" b="24138"/>
          <a:stretch/>
        </p:blipFill>
        <p:spPr bwMode="auto">
          <a:xfrm>
            <a:off x="8139658" y="4675695"/>
            <a:ext cx="2926493" cy="159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434ECB-5656-4CC5-92EF-EAAF67A8E050}"/>
              </a:ext>
            </a:extLst>
          </p:cNvPr>
          <p:cNvSpPr txBox="1"/>
          <p:nvPr/>
        </p:nvSpPr>
        <p:spPr>
          <a:xfrm>
            <a:off x="509502" y="1108174"/>
            <a:ext cx="467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云计算资源：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 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随时随地 可取</a:t>
            </a:r>
          </a:p>
        </p:txBody>
      </p:sp>
      <p:sp>
        <p:nvSpPr>
          <p:cNvPr id="11" name="任意多边形: 形状 86">
            <a:extLst>
              <a:ext uri="{FF2B5EF4-FFF2-40B4-BE49-F238E27FC236}">
                <a16:creationId xmlns:a16="http://schemas.microsoft.com/office/drawing/2014/main" id="{08C0FC20-B2A2-43E1-8630-ADA8B789E0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A2BC219D-5B29-4F8E-8E68-AA0218172707}"/>
              </a:ext>
            </a:extLst>
          </p:cNvPr>
          <p:cNvSpPr txBox="1"/>
          <p:nvPr/>
        </p:nvSpPr>
        <p:spPr>
          <a:xfrm>
            <a:off x="34014" y="74892"/>
            <a:ext cx="4446851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伟大的计算力时代</a:t>
            </a:r>
          </a:p>
        </p:txBody>
      </p:sp>
    </p:spTree>
    <p:extLst>
      <p:ext uri="{BB962C8B-B14F-4D97-AF65-F5344CB8AC3E}">
        <p14:creationId xmlns:p14="http://schemas.microsoft.com/office/powerpoint/2010/main" val="160018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4E277-1A25-4C3C-BBF7-293EE7C3B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9" y="738520"/>
            <a:ext cx="4985716" cy="5939704"/>
          </a:xfrm>
          <a:prstGeom prst="rect">
            <a:avLst/>
          </a:prstGeom>
        </p:spPr>
      </p:pic>
      <p:sp>
        <p:nvSpPr>
          <p:cNvPr id="6" name="任意多边形: 形状 86">
            <a:extLst>
              <a:ext uri="{FF2B5EF4-FFF2-40B4-BE49-F238E27FC236}">
                <a16:creationId xmlns:a16="http://schemas.microsoft.com/office/drawing/2014/main" id="{CBB5FD03-7194-404D-810A-2FCAE36218A7}"/>
              </a:ext>
            </a:extLst>
          </p:cNvPr>
          <p:cNvSpPr/>
          <p:nvPr/>
        </p:nvSpPr>
        <p:spPr>
          <a:xfrm flipH="1" flipV="1">
            <a:off x="-2" y="9333"/>
            <a:ext cx="578827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0310774-7C39-4716-B421-29F679D401C6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我们的创造：从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年开始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210CA4-5266-4DB3-A60C-81B3B61C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5" y="867997"/>
            <a:ext cx="2350770" cy="25476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B07979-A062-44DF-9004-137A2ED61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5" y="3698266"/>
            <a:ext cx="4985716" cy="2979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38F133-F155-4117-B44D-B7F7AD5C2639}"/>
              </a:ext>
            </a:extLst>
          </p:cNvPr>
          <p:cNvSpPr txBox="1"/>
          <p:nvPr/>
        </p:nvSpPr>
        <p:spPr>
          <a:xfrm>
            <a:off x="2894133" y="1571130"/>
            <a:ext cx="301419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全世界第一个</a:t>
            </a:r>
            <a:endParaRPr lang="en-US" altLang="zh-CN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生物信息学本科专业</a:t>
            </a:r>
            <a:endParaRPr lang="zh-CN" alt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60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2" y="9333"/>
            <a:ext cx="578827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我们的创造：世界领先的算法和系统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609586A-E59D-4576-820E-8202FA839242}"/>
              </a:ext>
            </a:extLst>
          </p:cNvPr>
          <p:cNvSpPr/>
          <p:nvPr/>
        </p:nvSpPr>
        <p:spPr>
          <a:xfrm>
            <a:off x="495298" y="1312985"/>
            <a:ext cx="5788271" cy="4995869"/>
          </a:xfrm>
          <a:prstGeom prst="rect">
            <a:avLst/>
          </a:prstGeom>
          <a:noFill/>
          <a:ln w="38100" cap="flat">
            <a:solidFill>
              <a:srgbClr val="0070C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endParaRPr lang="zh-CN" altLang="en-US" sz="1600" dirty="0">
              <a:solidFill>
                <a:srgbClr val="FFFFFF"/>
              </a:solidFill>
              <a:highlight>
                <a:srgbClr val="FF0000"/>
              </a:highlight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D34133-EB23-4BC5-949C-B71E2032E056}"/>
              </a:ext>
            </a:extLst>
          </p:cNvPr>
          <p:cNvSpPr txBox="1"/>
          <p:nvPr/>
        </p:nvSpPr>
        <p:spPr>
          <a:xfrm>
            <a:off x="614277" y="995581"/>
            <a:ext cx="2698640" cy="520968"/>
          </a:xfrm>
          <a:prstGeom prst="roundRect">
            <a:avLst>
              <a:gd name="adj" fmla="val 18707"/>
            </a:avLst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200" hangingPunct="0"/>
            <a:r>
              <a:rPr lang="zh-CN" alt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代表性学术成果</a:t>
            </a:r>
            <a:endParaRPr lang="en-US" altLang="zh-CN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CDDABB8-36BA-4653-88EE-0273E8508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4593" y="1452961"/>
            <a:ext cx="3959739" cy="1976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BE086343-6CA2-4BA0-972A-532349708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326" y="4224470"/>
            <a:ext cx="4328153" cy="214205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FC5686F-E726-45A5-A579-4CD1ABFAF6B5}"/>
              </a:ext>
            </a:extLst>
          </p:cNvPr>
          <p:cNvSpPr txBox="1"/>
          <p:nvPr/>
        </p:nvSpPr>
        <p:spPr>
          <a:xfrm>
            <a:off x="769408" y="1962313"/>
            <a:ext cx="5326592" cy="3281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基因组序列非线性表示与索引理论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u"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基因组序列比对算法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u"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大规模基因组变异检测算法与系统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u"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首创个人基因组大数据浏览器</a:t>
            </a:r>
          </a:p>
        </p:txBody>
      </p:sp>
    </p:spTree>
    <p:extLst>
      <p:ext uri="{BB962C8B-B14F-4D97-AF65-F5344CB8AC3E}">
        <p14:creationId xmlns:p14="http://schemas.microsoft.com/office/powerpoint/2010/main" val="24833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72315FA-7A0C-423E-A982-D75D42C5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4" y="1938568"/>
            <a:ext cx="5788270" cy="4595581"/>
          </a:xfrm>
          <a:prstGeom prst="rect">
            <a:avLst/>
          </a:prstGeom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C2880976-2E83-4435-9214-BCE56AAD1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818" y="1938568"/>
            <a:ext cx="5523907" cy="4500331"/>
          </a:xfrm>
          <a:prstGeom prst="rect">
            <a:avLst/>
          </a:prstGeom>
        </p:spPr>
      </p:pic>
      <p:sp>
        <p:nvSpPr>
          <p:cNvPr id="178" name="文本框 177">
            <a:extLst>
              <a:ext uri="{FF2B5EF4-FFF2-40B4-BE49-F238E27FC236}">
                <a16:creationId xmlns:a16="http://schemas.microsoft.com/office/drawing/2014/main" id="{9A6E4BCB-0BAF-47B8-9A06-6C95F59B876E}"/>
              </a:ext>
            </a:extLst>
          </p:cNvPr>
          <p:cNvSpPr txBox="1"/>
          <p:nvPr/>
        </p:nvSpPr>
        <p:spPr>
          <a:xfrm>
            <a:off x="305867" y="714878"/>
            <a:ext cx="6356314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200"/>
            <a:r>
              <a:rPr lang="zh-CN" altLang="en-US" sz="27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国际同行的学术评价</a:t>
            </a:r>
          </a:p>
        </p:txBody>
      </p:sp>
      <p:sp>
        <p:nvSpPr>
          <p:cNvPr id="13" name="任意多边形: 形状 86">
            <a:extLst>
              <a:ext uri="{FF2B5EF4-FFF2-40B4-BE49-F238E27FC236}">
                <a16:creationId xmlns:a16="http://schemas.microsoft.com/office/drawing/2014/main" id="{378A666F-720D-4122-A4CC-397242E96BF9}"/>
              </a:ext>
            </a:extLst>
          </p:cNvPr>
          <p:cNvSpPr/>
          <p:nvPr/>
        </p:nvSpPr>
        <p:spPr>
          <a:xfrm flipH="1" flipV="1">
            <a:off x="-2" y="9333"/>
            <a:ext cx="578827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4" name="标题 2">
            <a:extLst>
              <a:ext uri="{FF2B5EF4-FFF2-40B4-BE49-F238E27FC236}">
                <a16:creationId xmlns:a16="http://schemas.microsoft.com/office/drawing/2014/main" id="{D5ED8C5F-C2A1-4A52-86E4-15D9D286E91C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我们的创造：世界领先的算法和系统</a:t>
            </a:r>
          </a:p>
        </p:txBody>
      </p:sp>
    </p:spTree>
    <p:extLst>
      <p:ext uri="{BB962C8B-B14F-4D97-AF65-F5344CB8AC3E}">
        <p14:creationId xmlns:p14="http://schemas.microsoft.com/office/powerpoint/2010/main" val="14464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B10BFA84-B362-47D3-AAC7-89A39B9C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094" y="1633379"/>
            <a:ext cx="5088075" cy="4509743"/>
          </a:xfrm>
          <a:prstGeom prst="rect">
            <a:avLst/>
          </a:prstGeom>
        </p:spPr>
      </p:pic>
      <p:sp>
        <p:nvSpPr>
          <p:cNvPr id="178" name="文本框 177">
            <a:extLst>
              <a:ext uri="{FF2B5EF4-FFF2-40B4-BE49-F238E27FC236}">
                <a16:creationId xmlns:a16="http://schemas.microsoft.com/office/drawing/2014/main" id="{9A6E4BCB-0BAF-47B8-9A06-6C95F59B876E}"/>
              </a:ext>
            </a:extLst>
          </p:cNvPr>
          <p:cNvSpPr txBox="1"/>
          <p:nvPr/>
        </p:nvSpPr>
        <p:spPr>
          <a:xfrm>
            <a:off x="305867" y="714878"/>
            <a:ext cx="6356314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200"/>
            <a:r>
              <a:rPr lang="zh-CN" altLang="en-US" sz="27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国际同行的学术评价</a:t>
            </a:r>
          </a:p>
        </p:txBody>
      </p:sp>
      <p:sp>
        <p:nvSpPr>
          <p:cNvPr id="13" name="任意多边形: 形状 86">
            <a:extLst>
              <a:ext uri="{FF2B5EF4-FFF2-40B4-BE49-F238E27FC236}">
                <a16:creationId xmlns:a16="http://schemas.microsoft.com/office/drawing/2014/main" id="{378A666F-720D-4122-A4CC-397242E96BF9}"/>
              </a:ext>
            </a:extLst>
          </p:cNvPr>
          <p:cNvSpPr/>
          <p:nvPr/>
        </p:nvSpPr>
        <p:spPr>
          <a:xfrm flipH="1" flipV="1">
            <a:off x="-2" y="9333"/>
            <a:ext cx="578827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4" name="标题 2">
            <a:extLst>
              <a:ext uri="{FF2B5EF4-FFF2-40B4-BE49-F238E27FC236}">
                <a16:creationId xmlns:a16="http://schemas.microsoft.com/office/drawing/2014/main" id="{D5ED8C5F-C2A1-4A52-86E4-15D9D286E91C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我们的创造：世界领先的算法和系统</a:t>
            </a:r>
          </a:p>
        </p:txBody>
      </p:sp>
      <p:pic>
        <p:nvPicPr>
          <p:cNvPr id="11" name="图片 175">
            <a:extLst>
              <a:ext uri="{FF2B5EF4-FFF2-40B4-BE49-F238E27FC236}">
                <a16:creationId xmlns:a16="http://schemas.microsoft.com/office/drawing/2014/main" id="{811DE1F9-6814-440A-9F3C-D03EFAC17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2" y="1681004"/>
            <a:ext cx="5406828" cy="43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1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86">
            <a:extLst>
              <a:ext uri="{FF2B5EF4-FFF2-40B4-BE49-F238E27FC236}">
                <a16:creationId xmlns:a16="http://schemas.microsoft.com/office/drawing/2014/main" id="{378A666F-720D-4122-A4CC-397242E96BF9}"/>
              </a:ext>
            </a:extLst>
          </p:cNvPr>
          <p:cNvSpPr/>
          <p:nvPr/>
        </p:nvSpPr>
        <p:spPr>
          <a:xfrm flipH="1" flipV="1">
            <a:off x="-2" y="9333"/>
            <a:ext cx="578827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4" name="标题 2">
            <a:extLst>
              <a:ext uri="{FF2B5EF4-FFF2-40B4-BE49-F238E27FC236}">
                <a16:creationId xmlns:a16="http://schemas.microsoft.com/office/drawing/2014/main" id="{D5ED8C5F-C2A1-4A52-86E4-15D9D286E91C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我们的创造：世界领先的算法和系统</a:t>
            </a: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DFD4713C-3384-418F-BB40-32CC759C1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9"/>
          <a:stretch/>
        </p:blipFill>
        <p:spPr>
          <a:xfrm>
            <a:off x="3844499" y="4238289"/>
            <a:ext cx="3959225" cy="17316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E33B4011-73E4-4EE0-A6DD-3E9F734D2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05" b="3269"/>
          <a:stretch/>
        </p:blipFill>
        <p:spPr>
          <a:xfrm>
            <a:off x="7423962" y="4777936"/>
            <a:ext cx="3924100" cy="17316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10">
            <a:extLst>
              <a:ext uri="{FF2B5EF4-FFF2-40B4-BE49-F238E27FC236}">
                <a16:creationId xmlns:a16="http://schemas.microsoft.com/office/drawing/2014/main" id="{2176DB66-13F6-4067-9BB6-6C57B33D5B07}"/>
              </a:ext>
            </a:extLst>
          </p:cNvPr>
          <p:cNvSpPr txBox="1"/>
          <p:nvPr/>
        </p:nvSpPr>
        <p:spPr>
          <a:xfrm>
            <a:off x="7839568" y="4088443"/>
            <a:ext cx="3961341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太平洋生物科技（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PacBio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）公司推荐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3">
            <a:extLst>
              <a:ext uri="{FF2B5EF4-FFF2-40B4-BE49-F238E27FC236}">
                <a16:creationId xmlns:a16="http://schemas.microsoft.com/office/drawing/2014/main" id="{FF72280F-BB7A-4230-8768-8E87EC0EA91C}"/>
              </a:ext>
            </a:extLst>
          </p:cNvPr>
          <p:cNvSpPr/>
          <p:nvPr/>
        </p:nvSpPr>
        <p:spPr>
          <a:xfrm>
            <a:off x="5205304" y="4714656"/>
            <a:ext cx="1478280" cy="1028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4">
            <a:extLst>
              <a:ext uri="{FF2B5EF4-FFF2-40B4-BE49-F238E27FC236}">
                <a16:creationId xmlns:a16="http://schemas.microsoft.com/office/drawing/2014/main" id="{B9151972-3D89-4674-A77C-6FA9812B5795}"/>
              </a:ext>
            </a:extLst>
          </p:cNvPr>
          <p:cNvSpPr/>
          <p:nvPr/>
        </p:nvSpPr>
        <p:spPr>
          <a:xfrm>
            <a:off x="8819556" y="5273353"/>
            <a:ext cx="1478280" cy="9210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22">
            <a:extLst>
              <a:ext uri="{FF2B5EF4-FFF2-40B4-BE49-F238E27FC236}">
                <a16:creationId xmlns:a16="http://schemas.microsoft.com/office/drawing/2014/main" id="{CFD486A5-AD31-4B98-8A05-2197D15A1F07}"/>
              </a:ext>
            </a:extLst>
          </p:cNvPr>
          <p:cNvSpPr/>
          <p:nvPr/>
        </p:nvSpPr>
        <p:spPr>
          <a:xfrm>
            <a:off x="370271" y="685238"/>
            <a:ext cx="9792904" cy="97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世界仅有的两家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第三代基因组测序仪公司（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PacBio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均推荐其用户使用本项目成果，进行基因组序列比对与变异检测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DF6415-53A0-4060-A8B8-5CF48C9E3BBE}"/>
              </a:ext>
            </a:extLst>
          </p:cNvPr>
          <p:cNvGrpSpPr/>
          <p:nvPr/>
        </p:nvGrpSpPr>
        <p:grpSpPr>
          <a:xfrm>
            <a:off x="1106341" y="1999626"/>
            <a:ext cx="7504259" cy="1949954"/>
            <a:chOff x="1277791" y="2291323"/>
            <a:chExt cx="7956410" cy="2139900"/>
          </a:xfrm>
        </p:grpSpPr>
        <p:pic>
          <p:nvPicPr>
            <p:cNvPr id="12" name="图片 15">
              <a:extLst>
                <a:ext uri="{FF2B5EF4-FFF2-40B4-BE49-F238E27FC236}">
                  <a16:creationId xmlns:a16="http://schemas.microsoft.com/office/drawing/2014/main" id="{52E9F8B0-56F4-4BF3-B14E-66217C8E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7791" y="2291323"/>
              <a:ext cx="4267454" cy="208260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16">
              <a:extLst>
                <a:ext uri="{FF2B5EF4-FFF2-40B4-BE49-F238E27FC236}">
                  <a16:creationId xmlns:a16="http://schemas.microsoft.com/office/drawing/2014/main" id="{26B4E40D-287C-4ECE-8EE2-3AE5A4004A18}"/>
                </a:ext>
              </a:extLst>
            </p:cNvPr>
            <p:cNvSpPr txBox="1"/>
            <p:nvPr/>
          </p:nvSpPr>
          <p:spPr>
            <a:xfrm>
              <a:off x="5519723" y="2615231"/>
              <a:ext cx="3714478" cy="36933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牛津纳米孔技术（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ONT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）公司推荐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8">
              <a:extLst>
                <a:ext uri="{FF2B5EF4-FFF2-40B4-BE49-F238E27FC236}">
                  <a16:creationId xmlns:a16="http://schemas.microsoft.com/office/drawing/2014/main" id="{D00D2C56-8DBE-4E75-B834-1F9E9D040EC0}"/>
                </a:ext>
              </a:extLst>
            </p:cNvPr>
            <p:cNvSpPr/>
            <p:nvPr/>
          </p:nvSpPr>
          <p:spPr>
            <a:xfrm>
              <a:off x="1770003" y="3373916"/>
              <a:ext cx="1654369" cy="10573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9">
              <a:extLst>
                <a:ext uri="{FF2B5EF4-FFF2-40B4-BE49-F238E27FC236}">
                  <a16:creationId xmlns:a16="http://schemas.microsoft.com/office/drawing/2014/main" id="{CE105C3C-42FC-458A-ABB0-FEE27A9A53C6}"/>
                </a:ext>
              </a:extLst>
            </p:cNvPr>
            <p:cNvCxnSpPr/>
            <p:nvPr/>
          </p:nvCxnSpPr>
          <p:spPr>
            <a:xfrm>
              <a:off x="5545245" y="2998804"/>
              <a:ext cx="364022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2">
              <a:extLst>
                <a:ext uri="{FF2B5EF4-FFF2-40B4-BE49-F238E27FC236}">
                  <a16:creationId xmlns:a16="http://schemas.microsoft.com/office/drawing/2014/main" id="{D656BCA3-864A-4581-8AF2-A403F1A94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0033" y="2998804"/>
              <a:ext cx="4127863" cy="966655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接连接符 25">
            <a:extLst>
              <a:ext uri="{FF2B5EF4-FFF2-40B4-BE49-F238E27FC236}">
                <a16:creationId xmlns:a16="http://schemas.microsoft.com/office/drawing/2014/main" id="{02B1C8FF-3B88-4E83-9F90-BA6A4F1ACC52}"/>
              </a:ext>
            </a:extLst>
          </p:cNvPr>
          <p:cNvCxnSpPr>
            <a:cxnSpLocks/>
          </p:cNvCxnSpPr>
          <p:nvPr/>
        </p:nvCxnSpPr>
        <p:spPr>
          <a:xfrm>
            <a:off x="7924719" y="4457775"/>
            <a:ext cx="387619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8">
            <a:extLst>
              <a:ext uri="{FF2B5EF4-FFF2-40B4-BE49-F238E27FC236}">
                <a16:creationId xmlns:a16="http://schemas.microsoft.com/office/drawing/2014/main" id="{F94A5F56-D516-4BD1-B7AF-651DDB917398}"/>
              </a:ext>
            </a:extLst>
          </p:cNvPr>
          <p:cNvCxnSpPr>
            <a:cxnSpLocks/>
          </p:cNvCxnSpPr>
          <p:nvPr/>
        </p:nvCxnSpPr>
        <p:spPr>
          <a:xfrm flipH="1">
            <a:off x="6803392" y="4457775"/>
            <a:ext cx="3013168" cy="75095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30">
            <a:extLst>
              <a:ext uri="{FF2B5EF4-FFF2-40B4-BE49-F238E27FC236}">
                <a16:creationId xmlns:a16="http://schemas.microsoft.com/office/drawing/2014/main" id="{FFC4B26F-E570-4097-98E3-9420635B563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503049" y="4457775"/>
            <a:ext cx="317190" cy="75095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5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B1A227-65E0-408D-AA64-7D6EF0BF4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0" y="1204459"/>
            <a:ext cx="3805204" cy="5210014"/>
          </a:xfrm>
          <a:prstGeom prst="rect">
            <a:avLst/>
          </a:prstGeom>
        </p:spPr>
      </p:pic>
      <p:sp>
        <p:nvSpPr>
          <p:cNvPr id="7" name="任意多边形: 形状 86">
            <a:extLst>
              <a:ext uri="{FF2B5EF4-FFF2-40B4-BE49-F238E27FC236}">
                <a16:creationId xmlns:a16="http://schemas.microsoft.com/office/drawing/2014/main" id="{88D54F6D-693E-40C2-9125-3B73CEB016B0}"/>
              </a:ext>
            </a:extLst>
          </p:cNvPr>
          <p:cNvSpPr/>
          <p:nvPr/>
        </p:nvSpPr>
        <p:spPr>
          <a:xfrm flipH="1" flipV="1">
            <a:off x="-2" y="9333"/>
            <a:ext cx="578827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623B62E4-4A6B-408E-8D37-4E1EE886DA7E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我们的创造：世界领先的算法和系统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BD59E-2DC5-4765-8DB5-724D5069C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7" r="23009" b="11475"/>
          <a:stretch/>
        </p:blipFill>
        <p:spPr>
          <a:xfrm>
            <a:off x="4781550" y="3186849"/>
            <a:ext cx="6408564" cy="2152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A913B3-1088-4E26-B4BD-8F39A38EA6CF}"/>
              </a:ext>
            </a:extLst>
          </p:cNvPr>
          <p:cNvSpPr/>
          <p:nvPr/>
        </p:nvSpPr>
        <p:spPr>
          <a:xfrm>
            <a:off x="4781551" y="3054033"/>
            <a:ext cx="6562725" cy="24765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43AFEB-C5FA-42B2-BA15-99881C4E2AC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181351" y="4292283"/>
            <a:ext cx="1600200" cy="101314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280E9-0F37-4000-9D3A-79E1D4B91C98}"/>
              </a:ext>
            </a:extLst>
          </p:cNvPr>
          <p:cNvSpPr/>
          <p:nvPr/>
        </p:nvSpPr>
        <p:spPr>
          <a:xfrm>
            <a:off x="4781550" y="2177198"/>
            <a:ext cx="6899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333333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GenomeWeb</a:t>
            </a:r>
            <a:r>
              <a:rPr lang="zh-CN" altLang="en-US" sz="2800" b="1" dirty="0">
                <a:solidFill>
                  <a:srgbClr val="333333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报道我中心最新算法研究</a:t>
            </a:r>
          </a:p>
        </p:txBody>
      </p:sp>
    </p:spTree>
    <p:extLst>
      <p:ext uri="{BB962C8B-B14F-4D97-AF65-F5344CB8AC3E}">
        <p14:creationId xmlns:p14="http://schemas.microsoft.com/office/powerpoint/2010/main" val="32876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8">
            <a:extLst>
              <a:ext uri="{FF2B5EF4-FFF2-40B4-BE49-F238E27FC236}">
                <a16:creationId xmlns:a16="http://schemas.microsoft.com/office/drawing/2014/main" id="{203203AB-D8E8-426F-9DDC-BBE3BE7B6F9C}"/>
              </a:ext>
            </a:extLst>
          </p:cNvPr>
          <p:cNvSpPr txBox="1"/>
          <p:nvPr/>
        </p:nvSpPr>
        <p:spPr>
          <a:xfrm>
            <a:off x="525839" y="1919143"/>
            <a:ext cx="2847600" cy="7560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Sanger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剑桥大学于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年建立</a:t>
            </a:r>
          </a:p>
        </p:txBody>
      </p:sp>
      <p:sp>
        <p:nvSpPr>
          <p:cNvPr id="3" name="文本框 87">
            <a:extLst>
              <a:ext uri="{FF2B5EF4-FFF2-40B4-BE49-F238E27FC236}">
                <a16:creationId xmlns:a16="http://schemas.microsoft.com/office/drawing/2014/main" id="{2159F412-C15B-4AB8-9B4D-EFA783DE819D}"/>
              </a:ext>
            </a:extLst>
          </p:cNvPr>
          <p:cNvSpPr txBox="1"/>
          <p:nvPr/>
        </p:nvSpPr>
        <p:spPr>
          <a:xfrm>
            <a:off x="525839" y="3523832"/>
            <a:ext cx="2847600" cy="7560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哈佛和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年建立</a:t>
            </a:r>
          </a:p>
        </p:txBody>
      </p:sp>
      <p:sp>
        <p:nvSpPr>
          <p:cNvPr id="4" name="文本框 128">
            <a:extLst>
              <a:ext uri="{FF2B5EF4-FFF2-40B4-BE49-F238E27FC236}">
                <a16:creationId xmlns:a16="http://schemas.microsoft.com/office/drawing/2014/main" id="{9E1823A0-150F-45DF-BC7C-A61E49A866DB}"/>
              </a:ext>
            </a:extLst>
          </p:cNvPr>
          <p:cNvSpPr txBox="1"/>
          <p:nvPr/>
        </p:nvSpPr>
        <p:spPr>
          <a:xfrm>
            <a:off x="525839" y="5391116"/>
            <a:ext cx="2847600" cy="7560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哈工大生物信息研究院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年起步，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年建立</a:t>
            </a:r>
          </a:p>
        </p:txBody>
      </p:sp>
      <p:sp>
        <p:nvSpPr>
          <p:cNvPr id="5" name="矩形 21">
            <a:extLst>
              <a:ext uri="{FF2B5EF4-FFF2-40B4-BE49-F238E27FC236}">
                <a16:creationId xmlns:a16="http://schemas.microsoft.com/office/drawing/2014/main" id="{42886196-24DA-4465-B511-18073D89D2B2}"/>
              </a:ext>
            </a:extLst>
          </p:cNvPr>
          <p:cNvSpPr/>
          <p:nvPr/>
        </p:nvSpPr>
        <p:spPr>
          <a:xfrm>
            <a:off x="3599373" y="1590357"/>
            <a:ext cx="7703732" cy="144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测序平台：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台测序仪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计算平台：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55PB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（曾为全英规模最大的数据计算集群）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研究团队：拥有生物大数据研究人员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算法体系：创造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BWA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数十项著名基因组大数据分析算法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88">
            <a:extLst>
              <a:ext uri="{FF2B5EF4-FFF2-40B4-BE49-F238E27FC236}">
                <a16:creationId xmlns:a16="http://schemas.microsoft.com/office/drawing/2014/main" id="{0E2369A0-08E4-4043-B20A-7B1A1A63B153}"/>
              </a:ext>
            </a:extLst>
          </p:cNvPr>
          <p:cNvSpPr/>
          <p:nvPr/>
        </p:nvSpPr>
        <p:spPr>
          <a:xfrm>
            <a:off x="3599372" y="3195046"/>
            <a:ext cx="6825281" cy="144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测序平台：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台测序仪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计算平台：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联合建立的基因组数据云平台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研究团队：拥有生物大数据研究人员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算法体系：创造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GATK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等数十项著名基因组大数据分析算法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129">
            <a:extLst>
              <a:ext uri="{FF2B5EF4-FFF2-40B4-BE49-F238E27FC236}">
                <a16:creationId xmlns:a16="http://schemas.microsoft.com/office/drawing/2014/main" id="{F6D35964-7258-483D-BA4D-0FC22ABE4D5A}"/>
              </a:ext>
            </a:extLst>
          </p:cNvPr>
          <p:cNvSpPr/>
          <p:nvPr/>
        </p:nvSpPr>
        <p:spPr>
          <a:xfrm>
            <a:off x="3599373" y="5270079"/>
            <a:ext cx="7983428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测序平台：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台测序仪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计算平台：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10PB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3538" lvl="0" indent="-261938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算法体系：创造</a:t>
            </a:r>
            <a:r>
              <a:rPr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deBGA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PGB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cuteSV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等数十项基因组大数据分析算法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: 形状 86">
            <a:extLst>
              <a:ext uri="{FF2B5EF4-FFF2-40B4-BE49-F238E27FC236}">
                <a16:creationId xmlns:a16="http://schemas.microsoft.com/office/drawing/2014/main" id="{7C2A81A4-D5A7-4B5F-818E-C7788FD40F16}"/>
              </a:ext>
            </a:extLst>
          </p:cNvPr>
          <p:cNvSpPr/>
          <p:nvPr/>
        </p:nvSpPr>
        <p:spPr>
          <a:xfrm flipH="1" flipV="1">
            <a:off x="-2" y="9333"/>
            <a:ext cx="578827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19F49197-D9D5-4207-9C0C-65797B218C37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我们的使命：与国际赛跑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D3E35E-6339-44D7-A750-B5B855C91555}"/>
              </a:ext>
            </a:extLst>
          </p:cNvPr>
          <p:cNvCxnSpPr/>
          <p:nvPr/>
        </p:nvCxnSpPr>
        <p:spPr>
          <a:xfrm>
            <a:off x="295275" y="4914900"/>
            <a:ext cx="1128752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A14DE5B-419D-4616-A7CA-C18A3A412533}"/>
              </a:ext>
            </a:extLst>
          </p:cNvPr>
          <p:cNvSpPr/>
          <p:nvPr/>
        </p:nvSpPr>
        <p:spPr>
          <a:xfrm>
            <a:off x="525839" y="929927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国际顶尖生物信息学研究机构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3546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86">
            <a:extLst>
              <a:ext uri="{FF2B5EF4-FFF2-40B4-BE49-F238E27FC236}">
                <a16:creationId xmlns:a16="http://schemas.microsoft.com/office/drawing/2014/main" id="{14175D51-71CB-4D7E-BAFF-AC3C7E4DE554}"/>
              </a:ext>
            </a:extLst>
          </p:cNvPr>
          <p:cNvSpPr/>
          <p:nvPr/>
        </p:nvSpPr>
        <p:spPr>
          <a:xfrm flipH="1" flipV="1">
            <a:off x="-2" y="9333"/>
            <a:ext cx="578827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1DE2EC5-D42E-4687-8BF1-7CD27ABE3738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我们的使命：国家“战略科技力量”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4519E57-1769-4A76-BEE6-E6B20F05C125}"/>
              </a:ext>
            </a:extLst>
          </p:cNvPr>
          <p:cNvSpPr/>
          <p:nvPr/>
        </p:nvSpPr>
        <p:spPr>
          <a:xfrm>
            <a:off x="1194346" y="762562"/>
            <a:ext cx="100853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哈工大团队是我国生物信息技术的“战略科技力量”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正在承担“中国十万人基因组计划”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AF1E7B-161E-40DE-AC91-EFB3C5D46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64488"/>
              </p:ext>
            </p:extLst>
          </p:nvPr>
        </p:nvGraphicFramePr>
        <p:xfrm>
          <a:off x="1207810" y="1830242"/>
          <a:ext cx="10071927" cy="418114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661462">
                  <a:extLst>
                    <a:ext uri="{9D8B030D-6E8A-4147-A177-3AD203B41FA5}">
                      <a16:colId xmlns:a16="http://schemas.microsoft.com/office/drawing/2014/main" val="2165529234"/>
                    </a:ext>
                  </a:extLst>
                </a:gridCol>
                <a:gridCol w="1959462">
                  <a:extLst>
                    <a:ext uri="{9D8B030D-6E8A-4147-A177-3AD203B41FA5}">
                      <a16:colId xmlns:a16="http://schemas.microsoft.com/office/drawing/2014/main" val="2524993338"/>
                    </a:ext>
                  </a:extLst>
                </a:gridCol>
                <a:gridCol w="5604191">
                  <a:extLst>
                    <a:ext uri="{9D8B030D-6E8A-4147-A177-3AD203B41FA5}">
                      <a16:colId xmlns:a16="http://schemas.microsoft.com/office/drawing/2014/main" val="364495421"/>
                    </a:ext>
                  </a:extLst>
                </a:gridCol>
                <a:gridCol w="1846812">
                  <a:extLst>
                    <a:ext uri="{9D8B030D-6E8A-4147-A177-3AD203B41FA5}">
                      <a16:colId xmlns:a16="http://schemas.microsoft.com/office/drawing/2014/main" val="72758962"/>
                    </a:ext>
                  </a:extLst>
                </a:gridCol>
              </a:tblGrid>
              <a:tr h="5201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项目来源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项目名称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经费（万元）</a:t>
                      </a: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587003675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0" dirty="0">
                          <a:solidFill>
                            <a:srgbClr val="FF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精准医学专项</a:t>
                      </a:r>
                      <a:endParaRPr lang="zh-CN" altLang="zh-CN" sz="2000" b="1" kern="100" dirty="0">
                        <a:solidFill>
                          <a:srgbClr val="FF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中国</a:t>
                      </a:r>
                      <a:r>
                        <a:rPr lang="zh-CN" altLang="zh-CN" sz="2000" b="1" kern="100" dirty="0">
                          <a:solidFill>
                            <a:srgbClr val="FF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十万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人基因组计划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9000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849011534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精准医学专项</a:t>
                      </a:r>
                      <a:endParaRPr lang="zh-CN" altLang="zh-CN" sz="2000" kern="0" dirty="0"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精准医学大数据有效挖掘与关键信息技术研发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300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861110699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精准医学专项</a:t>
                      </a:r>
                      <a:endParaRPr lang="zh-CN" altLang="zh-CN" sz="2000" kern="0" dirty="0"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精准医学大数据搜索与可视化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500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3307337075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精准医学</a:t>
                      </a:r>
                      <a:endParaRPr lang="zh-CN" altLang="zh-CN" sz="2000" kern="0" dirty="0"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精准医学知识库管理与共享平台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500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170513308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生物安全</a:t>
                      </a:r>
                      <a:endParaRPr lang="zh-CN" altLang="zh-CN" sz="2000" kern="0" dirty="0"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人类遗传资源信息共享服务平台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500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3352525283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生物安全专项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国家生物信息平台支撑技术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2500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1548308219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7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863</a:t>
                      </a:r>
                      <a:r>
                        <a:rPr lang="zh-CN" altLang="zh-CN" sz="2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计划</a:t>
                      </a:r>
                      <a:endParaRPr lang="zh-CN" alt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生物大数据开发与利用关键技术研究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18000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4216959062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altLang="zh-CN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863</a:t>
                      </a:r>
                      <a:r>
                        <a:rPr lang="zh-CN" altLang="zh-CN" sz="2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计划</a:t>
                      </a:r>
                      <a:endParaRPr lang="zh-CN" alt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数字化医疗工程技术开发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20000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2490464592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altLang="zh-CN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9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863</a:t>
                      </a:r>
                      <a:r>
                        <a:rPr lang="zh-CN" sz="2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计划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生物大数据索引、搜索与存储访问关键技术研发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2000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3350965844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altLang="zh-CN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863</a:t>
                      </a:r>
                      <a:r>
                        <a:rPr 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计划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个人健康信息智能获取技术与系统开发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1250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81829446"/>
                  </a:ext>
                </a:extLst>
              </a:tr>
              <a:tr h="325606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altLang="zh-CN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11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863</a:t>
                      </a:r>
                      <a:r>
                        <a:rPr 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计划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转化医学生物信息技术及产品研发</a:t>
                      </a:r>
                    </a:p>
                  </a:txBody>
                  <a:tcPr marL="28176" marR="281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523</a:t>
                      </a:r>
                      <a:endParaRPr lang="zh-CN" sz="2000" kern="100" dirty="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28176" marR="28176" marT="0" marB="0" anchor="ctr"/>
                </a:tc>
                <a:extLst>
                  <a:ext uri="{0D108BD9-81ED-4DB2-BD59-A6C34878D82A}">
                    <a16:rowId xmlns:a16="http://schemas.microsoft.com/office/drawing/2014/main" val="1119490798"/>
                  </a:ext>
                </a:extLst>
              </a:tr>
            </a:tbl>
          </a:graphicData>
        </a:graphic>
      </p:graphicFrame>
      <p:sp>
        <p:nvSpPr>
          <p:cNvPr id="9" name="矩形 15">
            <a:extLst>
              <a:ext uri="{FF2B5EF4-FFF2-40B4-BE49-F238E27FC236}">
                <a16:creationId xmlns:a16="http://schemas.microsoft.com/office/drawing/2014/main" id="{F7812EBF-7384-469B-BEDD-034325C7E4E6}"/>
              </a:ext>
            </a:extLst>
          </p:cNvPr>
          <p:cNvSpPr/>
          <p:nvPr/>
        </p:nvSpPr>
        <p:spPr>
          <a:xfrm>
            <a:off x="1207810" y="6182560"/>
            <a:ext cx="4857540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国家自然科学基金项目</a:t>
            </a:r>
            <a:r>
              <a:rPr lang="en-US" altLang="zh-CN" sz="2400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15—20</a:t>
            </a:r>
            <a:r>
              <a:rPr lang="zh-CN" altLang="en-US" sz="2400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项。</a:t>
            </a:r>
          </a:p>
        </p:txBody>
      </p:sp>
    </p:spTree>
    <p:extLst>
      <p:ext uri="{BB962C8B-B14F-4D97-AF65-F5344CB8AC3E}">
        <p14:creationId xmlns:p14="http://schemas.microsoft.com/office/powerpoint/2010/main" val="3717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2" y="9333"/>
            <a:ext cx="6496051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我们的平台：顶尖的生物信息学基础设施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072AA7-A06C-4361-B71D-862F8232E2A6}"/>
              </a:ext>
            </a:extLst>
          </p:cNvPr>
          <p:cNvSpPr txBox="1"/>
          <p:nvPr/>
        </p:nvSpPr>
        <p:spPr>
          <a:xfrm>
            <a:off x="3253313" y="791651"/>
            <a:ext cx="8755185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拥有生物大数据教育部重点实验室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级基因组大数据研究平台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计算资源：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核，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5PB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测序仪：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Illumina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NovaSeq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+ 6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MGI-T7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测序仪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26" name="文本框 8">
            <a:extLst>
              <a:ext uri="{FF2B5EF4-FFF2-40B4-BE49-F238E27FC236}">
                <a16:creationId xmlns:a16="http://schemas.microsoft.com/office/drawing/2014/main" id="{CDD61284-E15D-4129-A8B6-670040673389}"/>
              </a:ext>
            </a:extLst>
          </p:cNvPr>
          <p:cNvSpPr txBox="1"/>
          <p:nvPr/>
        </p:nvSpPr>
        <p:spPr>
          <a:xfrm>
            <a:off x="8304870" y="4296373"/>
            <a:ext cx="3249531" cy="4502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30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大规模基因组测序平台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8">
            <a:extLst>
              <a:ext uri="{FF2B5EF4-FFF2-40B4-BE49-F238E27FC236}">
                <a16:creationId xmlns:a16="http://schemas.microsoft.com/office/drawing/2014/main" id="{A1DDA204-06B9-42F4-9F64-EA2609DCABCD}"/>
              </a:ext>
            </a:extLst>
          </p:cNvPr>
          <p:cNvSpPr txBox="1"/>
          <p:nvPr/>
        </p:nvSpPr>
        <p:spPr>
          <a:xfrm>
            <a:off x="4461159" y="4296373"/>
            <a:ext cx="3249531" cy="4502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30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基因组大数据计算平台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61652C5-06AD-4DF2-A6F9-8EDD867B8050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5" t="30392" r="1272" b="21282"/>
          <a:stretch/>
        </p:blipFill>
        <p:spPr>
          <a:xfrm>
            <a:off x="767656" y="4784308"/>
            <a:ext cx="3240000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文本框 8">
            <a:extLst>
              <a:ext uri="{FF2B5EF4-FFF2-40B4-BE49-F238E27FC236}">
                <a16:creationId xmlns:a16="http://schemas.microsoft.com/office/drawing/2014/main" id="{1DC8606B-D12E-43F7-81FE-340993393DAA}"/>
              </a:ext>
            </a:extLst>
          </p:cNvPr>
          <p:cNvSpPr txBox="1"/>
          <p:nvPr/>
        </p:nvSpPr>
        <p:spPr>
          <a:xfrm>
            <a:off x="762891" y="4296373"/>
            <a:ext cx="3249531" cy="4502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30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生物大数据教育部重点实验室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bioinformatics.hit.edu.cn/_img/platform/platform-3.jpg">
            <a:extLst>
              <a:ext uri="{FF2B5EF4-FFF2-40B4-BE49-F238E27FC236}">
                <a16:creationId xmlns:a16="http://schemas.microsoft.com/office/drawing/2014/main" id="{9D7BC1F8-4551-4A7A-995B-0DF8FE01C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59" y="4784308"/>
            <a:ext cx="3240000" cy="1823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D5819F-A189-40E0-BA26-C4066AE839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397" y="4784309"/>
            <a:ext cx="3174011" cy="1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97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3" y="9333"/>
            <a:ext cx="7105652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我们的学生：一流的生物信息学人才（博士生）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Shijia Zhu, Ph.D.&#10;">
            <a:extLst>
              <a:ext uri="{FF2B5EF4-FFF2-40B4-BE49-F238E27FC236}">
                <a16:creationId xmlns:a16="http://schemas.microsoft.com/office/drawing/2014/main" id="{4E234082-6330-4B3D-AFC6-249B2368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67" y="1105250"/>
            <a:ext cx="1084454" cy="1464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2911B0E-D91D-4D43-8003-9E450B12E01B}"/>
              </a:ext>
            </a:extLst>
          </p:cNvPr>
          <p:cNvSpPr/>
          <p:nvPr/>
        </p:nvSpPr>
        <p:spPr>
          <a:xfrm>
            <a:off x="1514555" y="1662256"/>
            <a:ext cx="27282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朱世佳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(2007-2012)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美国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德克萨斯大学助理教授</a:t>
            </a: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纽约大学博士后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C33297-876D-4A57-A362-A043312334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6" t="4707" r="22366" b="46964"/>
          <a:stretch>
            <a:fillRect/>
          </a:stretch>
        </p:blipFill>
        <p:spPr>
          <a:xfrm>
            <a:off x="326494" y="3016839"/>
            <a:ext cx="1080000" cy="1458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3910AFB-0F7B-4A2A-8B48-B64A94BEF6C9}"/>
              </a:ext>
            </a:extLst>
          </p:cNvPr>
          <p:cNvSpPr/>
          <p:nvPr/>
        </p:nvSpPr>
        <p:spPr>
          <a:xfrm>
            <a:off x="1502161" y="3563411"/>
            <a:ext cx="20887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彭佳杰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(2010-2015)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西北工业大学副教授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哈佛大学博士后</a:t>
            </a:r>
          </a:p>
        </p:txBody>
      </p:sp>
      <p:pic>
        <p:nvPicPr>
          <p:cNvPr id="9" name="Picture 10" descr="图片暂缺">
            <a:extLst>
              <a:ext uri="{FF2B5EF4-FFF2-40B4-BE49-F238E27FC236}">
                <a16:creationId xmlns:a16="http://schemas.microsoft.com/office/drawing/2014/main" id="{7ADF9C64-102E-4DEB-8E6B-E4E7AE9D9674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94" y="1065104"/>
            <a:ext cx="1195013" cy="1464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B2C027D-6D13-45C6-99C8-743A0002C150}"/>
              </a:ext>
            </a:extLst>
          </p:cNvPr>
          <p:cNvSpPr/>
          <p:nvPr/>
        </p:nvSpPr>
        <p:spPr>
          <a:xfrm>
            <a:off x="5619823" y="1614712"/>
            <a:ext cx="29892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滕明祥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(2008-2012)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美国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Moffitt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癌症中心助理教授</a:t>
            </a: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哈佛大学博士后</a:t>
            </a:r>
          </a:p>
        </p:txBody>
      </p:sp>
      <p:pic>
        <p:nvPicPr>
          <p:cNvPr id="11" name="Picture 2" descr="http://mlg.hit.edu.cn/bit/images/stories/Picture/jiangyue.jpg">
            <a:extLst>
              <a:ext uri="{FF2B5EF4-FFF2-40B4-BE49-F238E27FC236}">
                <a16:creationId xmlns:a16="http://schemas.microsoft.com/office/drawing/2014/main" id="{439A187D-4696-4504-BA04-CCA2A481D7B3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94" y="2908334"/>
            <a:ext cx="1195013" cy="1566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A046671-62B3-450F-8833-FA66FBCFB332}"/>
              </a:ext>
            </a:extLst>
          </p:cNvPr>
          <p:cNvSpPr/>
          <p:nvPr/>
        </p:nvSpPr>
        <p:spPr>
          <a:xfrm>
            <a:off x="5619823" y="3495733"/>
            <a:ext cx="28694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姜玥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(2008-2013)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加拿大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多伦多儿童医院研究员</a:t>
            </a: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多伦多大学博士后</a:t>
            </a:r>
          </a:p>
        </p:txBody>
      </p:sp>
      <p:pic>
        <p:nvPicPr>
          <p:cNvPr id="13" name="Picture 8" descr="C:\Users\Administrator\Desktop\07B903018.jpg">
            <a:extLst>
              <a:ext uri="{FF2B5EF4-FFF2-40B4-BE49-F238E27FC236}">
                <a16:creationId xmlns:a16="http://schemas.microsoft.com/office/drawing/2014/main" id="{27A976F0-1F52-40E4-BB24-7F5DBC9A4C61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21" y="1072376"/>
            <a:ext cx="108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EB99F5-E5A2-482C-A716-6CC3280C58CF}"/>
              </a:ext>
            </a:extLst>
          </p:cNvPr>
          <p:cNvSpPr/>
          <p:nvPr/>
        </p:nvSpPr>
        <p:spPr>
          <a:xfrm>
            <a:off x="9818728" y="1614712"/>
            <a:ext cx="24494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胡杨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(2007-2013)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哈尔滨工业大学副教授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哈佛大学博士后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55241BF-A2BE-409A-A054-D94248364521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22919" r="40844" b="38398"/>
          <a:stretch>
            <a:fillRect/>
          </a:stretch>
        </p:blipFill>
        <p:spPr>
          <a:xfrm>
            <a:off x="8663521" y="3176165"/>
            <a:ext cx="1080000" cy="1298440"/>
          </a:xfrm>
          <a:prstGeom prst="roundRect">
            <a:avLst>
              <a:gd name="adj" fmla="val 10052"/>
            </a:avLst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40E265C-48DC-40E8-B229-E50EBC5889AE}"/>
              </a:ext>
            </a:extLst>
          </p:cNvPr>
          <p:cNvSpPr/>
          <p:nvPr/>
        </p:nvSpPr>
        <p:spPr>
          <a:xfrm>
            <a:off x="9818728" y="3605184"/>
            <a:ext cx="21432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谭仁杰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(2011-2017)</a:t>
            </a:r>
            <a:endParaRPr lang="zh-CN" altLang="en-US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哥伦比亚大学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博士后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04CAAEC-2E84-4E00-80B7-8BCF767E81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3" t="23851" r="7894" b="57500"/>
          <a:stretch>
            <a:fillRect/>
          </a:stretch>
        </p:blipFill>
        <p:spPr>
          <a:xfrm rot="16200000">
            <a:off x="178592" y="5076424"/>
            <a:ext cx="1375804" cy="1135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84C69F2-146C-4558-BE4C-3E93AB030A73}"/>
              </a:ext>
            </a:extLst>
          </p:cNvPr>
          <p:cNvSpPr/>
          <p:nvPr/>
        </p:nvSpPr>
        <p:spPr>
          <a:xfrm>
            <a:off x="1502161" y="5547078"/>
            <a:ext cx="1992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初砚硕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(2013-2019)</a:t>
            </a:r>
            <a:endParaRPr lang="zh-CN" altLang="en-US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MD Anderson</a:t>
            </a:r>
          </a:p>
          <a:p>
            <a:pPr lvl="0"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癌症中心</a:t>
            </a:r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博士后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9E69A0B-F045-4014-9A43-EAE0F91ED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0917" y="4868329"/>
            <a:ext cx="1135166" cy="1522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4D885EA-6DDB-4528-9C9D-F07D5C4CC9E7}"/>
              </a:ext>
            </a:extLst>
          </p:cNvPr>
          <p:cNvSpPr/>
          <p:nvPr/>
        </p:nvSpPr>
        <p:spPr>
          <a:xfrm>
            <a:off x="5624874" y="5547078"/>
            <a:ext cx="1992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詹青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(2011-2019)</a:t>
            </a:r>
          </a:p>
          <a:p>
            <a:pPr lvl="0"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阿普杜拉国王大学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博士后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E20BC4-DD06-42C4-87D4-5DAFC3795ABB}"/>
              </a:ext>
            </a:extLst>
          </p:cNvPr>
          <p:cNvSpPr/>
          <p:nvPr/>
        </p:nvSpPr>
        <p:spPr>
          <a:xfrm>
            <a:off x="9818728" y="5547078"/>
            <a:ext cx="220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王荣杰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(2012-2018)</a:t>
            </a:r>
          </a:p>
          <a:p>
            <a:pPr lvl="0" algn="l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香港城市大学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l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博士后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2F90B6A-DB4E-49C9-B78A-741D0BB577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2" t="44384" r="33064" b="44284"/>
          <a:stretch>
            <a:fillRect/>
          </a:stretch>
        </p:blipFill>
        <p:spPr>
          <a:xfrm>
            <a:off x="8683329" y="4963994"/>
            <a:ext cx="1040385" cy="1395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3478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86">
            <a:extLst>
              <a:ext uri="{FF2B5EF4-FFF2-40B4-BE49-F238E27FC236}">
                <a16:creationId xmlns:a16="http://schemas.microsoft.com/office/drawing/2014/main" id="{0CF58F81-8CFB-41C8-94DA-FD14280C5A41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44E63A1-D406-421E-9E32-7F918F53D997}"/>
              </a:ext>
            </a:extLst>
          </p:cNvPr>
          <p:cNvSpPr txBox="1"/>
          <p:nvPr/>
        </p:nvSpPr>
        <p:spPr>
          <a:xfrm>
            <a:off x="34014" y="74892"/>
            <a:ext cx="4446851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数据与算法创造的时代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710E4A81-5B88-4B28-A0A8-2E2E2390E347}"/>
              </a:ext>
            </a:extLst>
          </p:cNvPr>
          <p:cNvSpPr txBox="1"/>
          <p:nvPr/>
        </p:nvSpPr>
        <p:spPr>
          <a:xfrm>
            <a:off x="509502" y="1108174"/>
            <a:ext cx="3612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阿里巴巴:4Q20财报电话会议实录在低端市场仍有用户增长的潜力|阿里巴巴|电话会议_新浪科技_新浪网">
            <a:extLst>
              <a:ext uri="{FF2B5EF4-FFF2-40B4-BE49-F238E27FC236}">
                <a16:creationId xmlns:a16="http://schemas.microsoft.com/office/drawing/2014/main" id="{EA7E6A69-AAE3-4CD3-866C-539B9225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02" y="1996857"/>
            <a:ext cx="2489512" cy="161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公司百科：字节跳动ByteDance | 美股之家- 港美股开户投资IPO百科全书">
            <a:extLst>
              <a:ext uri="{FF2B5EF4-FFF2-40B4-BE49-F238E27FC236}">
                <a16:creationId xmlns:a16="http://schemas.microsoft.com/office/drawing/2014/main" id="{1ECB9F3B-FC77-4C70-8859-664A0490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81" y="2051963"/>
            <a:ext cx="2009094" cy="150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美团点评Q3收入增长44% | 數位/科技| Campaign 中国">
            <a:extLst>
              <a:ext uri="{FF2B5EF4-FFF2-40B4-BE49-F238E27FC236}">
                <a16:creationId xmlns:a16="http://schemas.microsoft.com/office/drawing/2014/main" id="{3B07CB07-DADB-4871-913C-5BCC1E0F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302" y="2315101"/>
            <a:ext cx="1868896" cy="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今天，即将迎来20周岁生日的腾讯，正式启动... 来自腾讯公司- 微博">
            <a:extLst>
              <a:ext uri="{FF2B5EF4-FFF2-40B4-BE49-F238E27FC236}">
                <a16:creationId xmlns:a16="http://schemas.microsoft.com/office/drawing/2014/main" id="{D932864B-7D44-4F43-BF3A-1D85364C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082" y="2308887"/>
            <a:ext cx="1774283" cy="9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ouTube">
            <a:extLst>
              <a:ext uri="{FF2B5EF4-FFF2-40B4-BE49-F238E27FC236}">
                <a16:creationId xmlns:a16="http://schemas.microsoft.com/office/drawing/2014/main" id="{5F873AE9-37AA-4029-99C6-63E35880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658" y="4033858"/>
            <a:ext cx="1986517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acebook Zero - Wikipedia">
            <a:extLst>
              <a:ext uri="{FF2B5EF4-FFF2-40B4-BE49-F238E27FC236}">
                <a16:creationId xmlns:a16="http://schemas.microsoft.com/office/drawing/2014/main" id="{277AE642-9FEE-49DC-A9E6-8E95DBE6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302" y="4656130"/>
            <a:ext cx="1967840" cy="74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滴滴出行- 維基百科，自由的百科全書">
            <a:extLst>
              <a:ext uri="{FF2B5EF4-FFF2-40B4-BE49-F238E27FC236}">
                <a16:creationId xmlns:a16="http://schemas.microsoft.com/office/drawing/2014/main" id="{A117510B-0EEC-4136-9DE3-A65D619F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25" y="4750321"/>
            <a:ext cx="1698996" cy="5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at You Need to Know: Twitter &amp; Tweeting | Morrill Memorial Library">
            <a:extLst>
              <a:ext uri="{FF2B5EF4-FFF2-40B4-BE49-F238E27FC236}">
                <a16:creationId xmlns:a16="http://schemas.microsoft.com/office/drawing/2014/main" id="{92BD3492-092C-4428-BE3A-B59D6A0EA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18" y="4535028"/>
            <a:ext cx="1880218" cy="9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86">
            <a:extLst>
              <a:ext uri="{FF2B5EF4-FFF2-40B4-BE49-F238E27FC236}">
                <a16:creationId xmlns:a16="http://schemas.microsoft.com/office/drawing/2014/main" id="{E0F0B751-6934-458D-9D18-D089E039DBDC}"/>
              </a:ext>
            </a:extLst>
          </p:cNvPr>
          <p:cNvSpPr/>
          <p:nvPr/>
        </p:nvSpPr>
        <p:spPr>
          <a:xfrm flipH="1" flipV="1">
            <a:off x="-4" y="9333"/>
            <a:ext cx="9321803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9273ECFD-9B1A-45B5-84A2-F07BF40E46D7}"/>
              </a:ext>
            </a:extLst>
          </p:cNvPr>
          <p:cNvSpPr txBox="1"/>
          <p:nvPr/>
        </p:nvSpPr>
        <p:spPr>
          <a:xfrm>
            <a:off x="34013" y="74892"/>
            <a:ext cx="8879213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我们的学生：一流的生物信息学人才（本科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硕士赴海外读博）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23">
            <a:extLst>
              <a:ext uri="{FF2B5EF4-FFF2-40B4-BE49-F238E27FC236}">
                <a16:creationId xmlns:a16="http://schemas.microsoft.com/office/drawing/2014/main" id="{F027C8C3-DC65-414F-99B2-D54374FF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32" y="1118880"/>
            <a:ext cx="1317750" cy="1548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0" name="Group 1">
            <a:extLst>
              <a:ext uri="{FF2B5EF4-FFF2-40B4-BE49-F238E27FC236}">
                <a16:creationId xmlns:a16="http://schemas.microsoft.com/office/drawing/2014/main" id="{B55B07FB-DB22-4264-A2DE-C66FCF038B8A}"/>
              </a:ext>
            </a:extLst>
          </p:cNvPr>
          <p:cNvGrpSpPr/>
          <p:nvPr/>
        </p:nvGrpSpPr>
        <p:grpSpPr>
          <a:xfrm>
            <a:off x="1368493" y="2871496"/>
            <a:ext cx="1409161" cy="754444"/>
            <a:chOff x="820782" y="4409093"/>
            <a:chExt cx="1082348" cy="963115"/>
          </a:xfrm>
          <a:noFill/>
        </p:grpSpPr>
        <p:sp>
          <p:nvSpPr>
            <p:cNvPr id="61" name="文本框 25">
              <a:extLst>
                <a:ext uri="{FF2B5EF4-FFF2-40B4-BE49-F238E27FC236}">
                  <a16:creationId xmlns:a16="http://schemas.microsoft.com/office/drawing/2014/main" id="{5BCA9ACE-766F-41CA-8912-CE96DF84C557}"/>
                </a:ext>
              </a:extLst>
            </p:cNvPr>
            <p:cNvSpPr txBox="1"/>
            <p:nvPr/>
          </p:nvSpPr>
          <p:spPr>
            <a:xfrm>
              <a:off x="1118357" y="4409093"/>
              <a:ext cx="555533" cy="39290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王纪轩</a:t>
              </a:r>
            </a:p>
          </p:txBody>
        </p:sp>
        <p:sp>
          <p:nvSpPr>
            <p:cNvPr id="62" name="文本框 26">
              <a:extLst>
                <a:ext uri="{FF2B5EF4-FFF2-40B4-BE49-F238E27FC236}">
                  <a16:creationId xmlns:a16="http://schemas.microsoft.com/office/drawing/2014/main" id="{F309E8E4-71A6-4819-B377-CA58EDC41B6E}"/>
                </a:ext>
              </a:extLst>
            </p:cNvPr>
            <p:cNvSpPr txBox="1"/>
            <p:nvPr/>
          </p:nvSpPr>
          <p:spPr>
            <a:xfrm>
              <a:off x="820782" y="4704270"/>
              <a:ext cx="1082348" cy="6679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多伦多大学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攻读博士</a:t>
              </a:r>
            </a:p>
          </p:txBody>
        </p:sp>
      </p:grpSp>
      <p:pic>
        <p:nvPicPr>
          <p:cNvPr id="64" name="图片 22">
            <a:extLst>
              <a:ext uri="{FF2B5EF4-FFF2-40B4-BE49-F238E27FC236}">
                <a16:creationId xmlns:a16="http://schemas.microsoft.com/office/drawing/2014/main" id="{48994A7A-5D14-4192-A5F5-B0BB1F97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679" y="1118880"/>
            <a:ext cx="1179227" cy="1548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5" name="Group 7">
            <a:extLst>
              <a:ext uri="{FF2B5EF4-FFF2-40B4-BE49-F238E27FC236}">
                <a16:creationId xmlns:a16="http://schemas.microsoft.com/office/drawing/2014/main" id="{88E3AAC9-B441-45BF-80A0-1DADEAC055F9}"/>
              </a:ext>
            </a:extLst>
          </p:cNvPr>
          <p:cNvGrpSpPr/>
          <p:nvPr/>
        </p:nvGrpSpPr>
        <p:grpSpPr>
          <a:xfrm>
            <a:off x="3596884" y="2850358"/>
            <a:ext cx="902812" cy="751903"/>
            <a:chOff x="9967251" y="4409093"/>
            <a:chExt cx="1182379" cy="970534"/>
          </a:xfrm>
          <a:noFill/>
        </p:grpSpPr>
        <p:sp>
          <p:nvSpPr>
            <p:cNvPr id="66" name="文本框 28">
              <a:extLst>
                <a:ext uri="{FF2B5EF4-FFF2-40B4-BE49-F238E27FC236}">
                  <a16:creationId xmlns:a16="http://schemas.microsoft.com/office/drawing/2014/main" id="{DFD645F4-EEE6-4C09-B37F-EEBA1C3A93DF}"/>
                </a:ext>
              </a:extLst>
            </p:cNvPr>
            <p:cNvSpPr txBox="1"/>
            <p:nvPr/>
          </p:nvSpPr>
          <p:spPr>
            <a:xfrm>
              <a:off x="10060313" y="4409093"/>
              <a:ext cx="947245" cy="39727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苏俊豪</a:t>
              </a:r>
            </a:p>
          </p:txBody>
        </p:sp>
        <p:sp>
          <p:nvSpPr>
            <p:cNvPr id="67" name="文本框 29">
              <a:extLst>
                <a:ext uri="{FF2B5EF4-FFF2-40B4-BE49-F238E27FC236}">
                  <a16:creationId xmlns:a16="http://schemas.microsoft.com/office/drawing/2014/main" id="{AEF7E70E-9CE3-4CCC-89D1-58AAFB6C806F}"/>
                </a:ext>
              </a:extLst>
            </p:cNvPr>
            <p:cNvSpPr txBox="1"/>
            <p:nvPr/>
          </p:nvSpPr>
          <p:spPr>
            <a:xfrm>
              <a:off x="9967251" y="4704270"/>
              <a:ext cx="1182379" cy="6753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香港大学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攻读博士</a:t>
              </a:r>
            </a:p>
          </p:txBody>
        </p:sp>
      </p:grpSp>
      <p:grpSp>
        <p:nvGrpSpPr>
          <p:cNvPr id="69" name="Group 7">
            <a:extLst>
              <a:ext uri="{FF2B5EF4-FFF2-40B4-BE49-F238E27FC236}">
                <a16:creationId xmlns:a16="http://schemas.microsoft.com/office/drawing/2014/main" id="{0E4BE28B-9D4E-4915-A0A0-5A2327085803}"/>
              </a:ext>
            </a:extLst>
          </p:cNvPr>
          <p:cNvGrpSpPr/>
          <p:nvPr/>
        </p:nvGrpSpPr>
        <p:grpSpPr>
          <a:xfrm>
            <a:off x="5370660" y="2834325"/>
            <a:ext cx="1620957" cy="751903"/>
            <a:chOff x="9496988" y="4409093"/>
            <a:chExt cx="2122905" cy="970534"/>
          </a:xfrm>
          <a:noFill/>
        </p:grpSpPr>
        <p:sp>
          <p:nvSpPr>
            <p:cNvPr id="71" name="文本框 17">
              <a:extLst>
                <a:ext uri="{FF2B5EF4-FFF2-40B4-BE49-F238E27FC236}">
                  <a16:creationId xmlns:a16="http://schemas.microsoft.com/office/drawing/2014/main" id="{4CDB7B08-A747-41C8-8508-B6287BBE4429}"/>
                </a:ext>
              </a:extLst>
            </p:cNvPr>
            <p:cNvSpPr txBox="1"/>
            <p:nvPr/>
          </p:nvSpPr>
          <p:spPr>
            <a:xfrm>
              <a:off x="10060314" y="4409093"/>
              <a:ext cx="947245" cy="39727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郝阳阳</a:t>
              </a:r>
            </a:p>
          </p:txBody>
        </p:sp>
        <p:sp>
          <p:nvSpPr>
            <p:cNvPr id="72" name="文本框 18">
              <a:extLst>
                <a:ext uri="{FF2B5EF4-FFF2-40B4-BE49-F238E27FC236}">
                  <a16:creationId xmlns:a16="http://schemas.microsoft.com/office/drawing/2014/main" id="{8C05B133-38CB-41BD-BF20-376244E1703C}"/>
                </a:ext>
              </a:extLst>
            </p:cNvPr>
            <p:cNvSpPr txBox="1"/>
            <p:nvPr/>
          </p:nvSpPr>
          <p:spPr>
            <a:xfrm>
              <a:off x="9496988" y="4704270"/>
              <a:ext cx="2122905" cy="6753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印第安纳州立大学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攻读博士</a:t>
              </a:r>
            </a:p>
          </p:txBody>
        </p:sp>
      </p:grpSp>
      <p:pic>
        <p:nvPicPr>
          <p:cNvPr id="70" name="Picture 8">
            <a:extLst>
              <a:ext uri="{FF2B5EF4-FFF2-40B4-BE49-F238E27FC236}">
                <a16:creationId xmlns:a16="http://schemas.microsoft.com/office/drawing/2014/main" id="{AD8C1BBA-61A7-4B32-81E6-1500117F2EE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5857" y="1118880"/>
            <a:ext cx="1179227" cy="1532154"/>
          </a:xfrm>
          <a:prstGeom prst="roundRect">
            <a:avLst>
              <a:gd name="adj" fmla="val 8594"/>
            </a:avLst>
          </a:prstGeom>
          <a:solidFill>
            <a:srgbClr val="82DAFF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4" name="Picture 1" descr="C:\Users\Administrator\Documents\Tencent Files\43203614\Image\C2C\583CF780D46E5EF29D193A2679231243.png">
            <a:extLst>
              <a:ext uri="{FF2B5EF4-FFF2-40B4-BE49-F238E27FC236}">
                <a16:creationId xmlns:a16="http://schemas.microsoft.com/office/drawing/2014/main" id="{FC45F8C5-C6A7-4DAD-8551-E2960E252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598" y="3986299"/>
            <a:ext cx="1287922" cy="1689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5" name="Group 3">
            <a:extLst>
              <a:ext uri="{FF2B5EF4-FFF2-40B4-BE49-F238E27FC236}">
                <a16:creationId xmlns:a16="http://schemas.microsoft.com/office/drawing/2014/main" id="{2B732131-2161-4419-AB09-AC2BA057EE36}"/>
              </a:ext>
            </a:extLst>
          </p:cNvPr>
          <p:cNvGrpSpPr/>
          <p:nvPr/>
        </p:nvGrpSpPr>
        <p:grpSpPr>
          <a:xfrm>
            <a:off x="8740436" y="5843381"/>
            <a:ext cx="1441421" cy="770637"/>
            <a:chOff x="3538982" y="4348478"/>
            <a:chExt cx="1786104" cy="919423"/>
          </a:xfrm>
          <a:noFill/>
        </p:grpSpPr>
        <p:sp>
          <p:nvSpPr>
            <p:cNvPr id="76" name="文本框 46">
              <a:extLst>
                <a:ext uri="{FF2B5EF4-FFF2-40B4-BE49-F238E27FC236}">
                  <a16:creationId xmlns:a16="http://schemas.microsoft.com/office/drawing/2014/main" id="{B722A6ED-0111-4EEB-AA9D-3F3DBDB01367}"/>
                </a:ext>
              </a:extLst>
            </p:cNvPr>
            <p:cNvSpPr txBox="1"/>
            <p:nvPr/>
          </p:nvSpPr>
          <p:spPr>
            <a:xfrm>
              <a:off x="3928389" y="4348478"/>
              <a:ext cx="991573" cy="40391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朱迪显</a:t>
              </a:r>
            </a:p>
          </p:txBody>
        </p:sp>
        <p:sp>
          <p:nvSpPr>
            <p:cNvPr id="77" name="文本框 47">
              <a:extLst>
                <a:ext uri="{FF2B5EF4-FFF2-40B4-BE49-F238E27FC236}">
                  <a16:creationId xmlns:a16="http://schemas.microsoft.com/office/drawing/2014/main" id="{DADE9E03-800D-40D9-B1CF-1C294352619B}"/>
                </a:ext>
              </a:extLst>
            </p:cNvPr>
            <p:cNvSpPr txBox="1"/>
            <p:nvPr/>
          </p:nvSpPr>
          <p:spPr>
            <a:xfrm>
              <a:off x="3538982" y="4643661"/>
              <a:ext cx="1786104" cy="62424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美国爱荷华大学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攻读博士</a:t>
              </a:r>
            </a:p>
          </p:txBody>
        </p:sp>
      </p:grpSp>
      <p:pic>
        <p:nvPicPr>
          <p:cNvPr id="79" name="图片 44">
            <a:extLst>
              <a:ext uri="{FF2B5EF4-FFF2-40B4-BE49-F238E27FC236}">
                <a16:creationId xmlns:a16="http://schemas.microsoft.com/office/drawing/2014/main" id="{0E86E7A2-1EEF-4BAA-9422-D73112B8F8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1" t="35648" r="25318" b="26805"/>
          <a:stretch>
            <a:fillRect/>
          </a:stretch>
        </p:blipFill>
        <p:spPr>
          <a:xfrm>
            <a:off x="4731585" y="4019280"/>
            <a:ext cx="1225727" cy="1656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0" name="Group 5">
            <a:extLst>
              <a:ext uri="{FF2B5EF4-FFF2-40B4-BE49-F238E27FC236}">
                <a16:creationId xmlns:a16="http://schemas.microsoft.com/office/drawing/2014/main" id="{981425B8-BF8A-46A2-B1D8-2883E5D1785B}"/>
              </a:ext>
            </a:extLst>
          </p:cNvPr>
          <p:cNvGrpSpPr/>
          <p:nvPr/>
        </p:nvGrpSpPr>
        <p:grpSpPr>
          <a:xfrm>
            <a:off x="4718324" y="5843381"/>
            <a:ext cx="1261885" cy="770630"/>
            <a:chOff x="5285639" y="4409093"/>
            <a:chExt cx="1563636" cy="919416"/>
          </a:xfrm>
          <a:noFill/>
        </p:grpSpPr>
        <p:sp>
          <p:nvSpPr>
            <p:cNvPr id="81" name="文本框 49">
              <a:extLst>
                <a:ext uri="{FF2B5EF4-FFF2-40B4-BE49-F238E27FC236}">
                  <a16:creationId xmlns:a16="http://schemas.microsoft.com/office/drawing/2014/main" id="{1FE6FF45-6A85-494B-AA2E-68BD76650967}"/>
                </a:ext>
              </a:extLst>
            </p:cNvPr>
            <p:cNvSpPr txBox="1"/>
            <p:nvPr/>
          </p:nvSpPr>
          <p:spPr>
            <a:xfrm>
              <a:off x="5543111" y="4409093"/>
              <a:ext cx="991573" cy="40391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付译磊</a:t>
              </a:r>
            </a:p>
          </p:txBody>
        </p:sp>
        <p:sp>
          <p:nvSpPr>
            <p:cNvPr id="82" name="文本框 50">
              <a:extLst>
                <a:ext uri="{FF2B5EF4-FFF2-40B4-BE49-F238E27FC236}">
                  <a16:creationId xmlns:a16="http://schemas.microsoft.com/office/drawing/2014/main" id="{9D49018A-134F-40F5-954A-16E0F10DDEC8}"/>
                </a:ext>
              </a:extLst>
            </p:cNvPr>
            <p:cNvSpPr txBox="1"/>
            <p:nvPr/>
          </p:nvSpPr>
          <p:spPr>
            <a:xfrm>
              <a:off x="5285639" y="4704270"/>
              <a:ext cx="1563636" cy="62423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美国莱斯大学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攻读博士</a:t>
              </a:r>
            </a:p>
          </p:txBody>
        </p:sp>
      </p:grpSp>
      <p:pic>
        <p:nvPicPr>
          <p:cNvPr id="84" name="图片 51">
            <a:extLst>
              <a:ext uri="{FF2B5EF4-FFF2-40B4-BE49-F238E27FC236}">
                <a16:creationId xmlns:a16="http://schemas.microsoft.com/office/drawing/2014/main" id="{3A1E5A73-5F7A-4216-B7C3-B1ACC41870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1" t="15955" r="17861" b="14018"/>
          <a:stretch>
            <a:fillRect/>
          </a:stretch>
        </p:blipFill>
        <p:spPr>
          <a:xfrm>
            <a:off x="6785573" y="3986299"/>
            <a:ext cx="1286856" cy="1689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5" name="Group 2">
            <a:extLst>
              <a:ext uri="{FF2B5EF4-FFF2-40B4-BE49-F238E27FC236}">
                <a16:creationId xmlns:a16="http://schemas.microsoft.com/office/drawing/2014/main" id="{479703DF-1FD3-44BA-819F-90982D810256}"/>
              </a:ext>
            </a:extLst>
          </p:cNvPr>
          <p:cNvGrpSpPr/>
          <p:nvPr/>
        </p:nvGrpSpPr>
        <p:grpSpPr>
          <a:xfrm>
            <a:off x="6533266" y="5843381"/>
            <a:ext cx="1800493" cy="770619"/>
            <a:chOff x="1689136" y="4263635"/>
            <a:chExt cx="2231039" cy="919401"/>
          </a:xfrm>
          <a:noFill/>
        </p:grpSpPr>
        <p:sp>
          <p:nvSpPr>
            <p:cNvPr id="86" name="文本框 53">
              <a:extLst>
                <a:ext uri="{FF2B5EF4-FFF2-40B4-BE49-F238E27FC236}">
                  <a16:creationId xmlns:a16="http://schemas.microsoft.com/office/drawing/2014/main" id="{779E2E82-EA9F-4BE7-9EA6-60D7B170911B}"/>
                </a:ext>
              </a:extLst>
            </p:cNvPr>
            <p:cNvSpPr txBox="1"/>
            <p:nvPr/>
          </p:nvSpPr>
          <p:spPr>
            <a:xfrm>
              <a:off x="1689136" y="4558799"/>
              <a:ext cx="2231039" cy="6242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苏黎世联邦理工学院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攻读博士</a:t>
              </a:r>
            </a:p>
          </p:txBody>
        </p:sp>
        <p:sp>
          <p:nvSpPr>
            <p:cNvPr id="89" name="文本框 54">
              <a:extLst>
                <a:ext uri="{FF2B5EF4-FFF2-40B4-BE49-F238E27FC236}">
                  <a16:creationId xmlns:a16="http://schemas.microsoft.com/office/drawing/2014/main" id="{68F49AA3-F8DC-46D2-8E2D-41E968F9AE80}"/>
                </a:ext>
              </a:extLst>
            </p:cNvPr>
            <p:cNvSpPr txBox="1"/>
            <p:nvPr/>
          </p:nvSpPr>
          <p:spPr>
            <a:xfrm>
              <a:off x="2303733" y="4263635"/>
              <a:ext cx="991573" cy="40391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聂晨晞</a:t>
              </a:r>
            </a:p>
          </p:txBody>
        </p:sp>
      </p:grpSp>
      <p:sp>
        <p:nvSpPr>
          <p:cNvPr id="91" name="文本框 64">
            <a:extLst>
              <a:ext uri="{FF2B5EF4-FFF2-40B4-BE49-F238E27FC236}">
                <a16:creationId xmlns:a16="http://schemas.microsoft.com/office/drawing/2014/main" id="{4E82CE4C-A658-4597-AA50-AC2D8E0DDBCE}"/>
              </a:ext>
            </a:extLst>
          </p:cNvPr>
          <p:cNvSpPr txBox="1"/>
          <p:nvPr/>
        </p:nvSpPr>
        <p:spPr>
          <a:xfrm>
            <a:off x="8001006" y="287403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张新军</a:t>
            </a:r>
          </a:p>
        </p:txBody>
      </p:sp>
      <p:sp>
        <p:nvSpPr>
          <p:cNvPr id="92" name="文本框 65">
            <a:extLst>
              <a:ext uri="{FF2B5EF4-FFF2-40B4-BE49-F238E27FC236}">
                <a16:creationId xmlns:a16="http://schemas.microsoft.com/office/drawing/2014/main" id="{63429F69-5D7C-43C5-AA54-3443F1738E9F}"/>
              </a:ext>
            </a:extLst>
          </p:cNvPr>
          <p:cNvSpPr txBox="1"/>
          <p:nvPr/>
        </p:nvSpPr>
        <p:spPr>
          <a:xfrm>
            <a:off x="7929946" y="3102721"/>
            <a:ext cx="90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普渡大学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攻读博士</a:t>
            </a:r>
          </a:p>
        </p:txBody>
      </p:sp>
      <p:sp>
        <p:nvSpPr>
          <p:cNvPr id="94" name="文本框 67">
            <a:extLst>
              <a:ext uri="{FF2B5EF4-FFF2-40B4-BE49-F238E27FC236}">
                <a16:creationId xmlns:a16="http://schemas.microsoft.com/office/drawing/2014/main" id="{7AB7526D-8537-482E-B151-62822D969A91}"/>
              </a:ext>
            </a:extLst>
          </p:cNvPr>
          <p:cNvSpPr txBox="1"/>
          <p:nvPr/>
        </p:nvSpPr>
        <p:spPr>
          <a:xfrm>
            <a:off x="9922997" y="287403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奇克</a:t>
            </a:r>
          </a:p>
        </p:txBody>
      </p:sp>
      <p:sp>
        <p:nvSpPr>
          <p:cNvPr id="95" name="文本框 68">
            <a:extLst>
              <a:ext uri="{FF2B5EF4-FFF2-40B4-BE49-F238E27FC236}">
                <a16:creationId xmlns:a16="http://schemas.microsoft.com/office/drawing/2014/main" id="{E3B219CD-B9C9-4875-873D-7B80845DBEB2}"/>
              </a:ext>
            </a:extLst>
          </p:cNvPr>
          <p:cNvSpPr txBox="1"/>
          <p:nvPr/>
        </p:nvSpPr>
        <p:spPr>
          <a:xfrm>
            <a:off x="9672403" y="3102721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佐治亚理工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攻读博士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259244-64E0-4D7D-8FEF-9DE678879283}"/>
              </a:ext>
            </a:extLst>
          </p:cNvPr>
          <p:cNvGrpSpPr/>
          <p:nvPr/>
        </p:nvGrpSpPr>
        <p:grpSpPr>
          <a:xfrm>
            <a:off x="2712641" y="5843381"/>
            <a:ext cx="902812" cy="770619"/>
            <a:chOff x="2712641" y="5843381"/>
            <a:chExt cx="902812" cy="770619"/>
          </a:xfrm>
          <a:noFill/>
        </p:grpSpPr>
        <p:sp>
          <p:nvSpPr>
            <p:cNvPr id="101" name="文本框 74">
              <a:extLst>
                <a:ext uri="{FF2B5EF4-FFF2-40B4-BE49-F238E27FC236}">
                  <a16:creationId xmlns:a16="http://schemas.microsoft.com/office/drawing/2014/main" id="{CD2DEDA5-56C4-4EF5-9D97-13D4B0371E19}"/>
                </a:ext>
              </a:extLst>
            </p:cNvPr>
            <p:cNvSpPr txBox="1"/>
            <p:nvPr/>
          </p:nvSpPr>
          <p:spPr>
            <a:xfrm>
              <a:off x="2855856" y="5843381"/>
              <a:ext cx="595036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周傲</a:t>
              </a:r>
            </a:p>
          </p:txBody>
        </p:sp>
        <p:sp>
          <p:nvSpPr>
            <p:cNvPr id="103" name="文本框 65">
              <a:extLst>
                <a:ext uri="{FF2B5EF4-FFF2-40B4-BE49-F238E27FC236}">
                  <a16:creationId xmlns:a16="http://schemas.microsoft.com/office/drawing/2014/main" id="{0D83EBC2-D766-48B4-A347-C53FCE65C6BF}"/>
                </a:ext>
              </a:extLst>
            </p:cNvPr>
            <p:cNvSpPr txBox="1"/>
            <p:nvPr/>
          </p:nvSpPr>
          <p:spPr>
            <a:xfrm>
              <a:off x="2712641" y="6090780"/>
              <a:ext cx="902812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普渡大学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攻读博士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FFDB85E-41A3-44FE-A438-59F0052DFB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58" y="1118880"/>
            <a:ext cx="1101169" cy="1496522"/>
          </a:xfrm>
          <a:prstGeom prst="roundRect">
            <a:avLst>
              <a:gd name="adj" fmla="val 8594"/>
            </a:avLst>
          </a:prstGeom>
          <a:solidFill>
            <a:srgbClr val="82DAFF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7AE75-8BC5-475F-BF16-7C288629DE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012" y="1110863"/>
            <a:ext cx="1111805" cy="1548187"/>
          </a:xfrm>
          <a:prstGeom prst="roundRect">
            <a:avLst>
              <a:gd name="adj" fmla="val 8594"/>
            </a:avLst>
          </a:prstGeom>
          <a:solidFill>
            <a:srgbClr val="82DAFF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15E201-24C1-4130-B4AA-E5B10F5F42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08" y="3992844"/>
            <a:ext cx="1282078" cy="1709436"/>
          </a:xfrm>
          <a:prstGeom prst="roundRect">
            <a:avLst>
              <a:gd name="adj" fmla="val 8594"/>
            </a:avLst>
          </a:prstGeom>
          <a:solidFill>
            <a:srgbClr val="82DAFF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92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8743" y="9333"/>
            <a:ext cx="594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5508370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生物大数据教育部重点实验室现有教师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91A8A913-9D9E-4B74-918B-68B4ADDD1D52}"/>
              </a:ext>
            </a:extLst>
          </p:cNvPr>
          <p:cNvCxnSpPr/>
          <p:nvPr/>
        </p:nvCxnSpPr>
        <p:spPr>
          <a:xfrm>
            <a:off x="875654" y="6383914"/>
            <a:ext cx="10022811" cy="0"/>
          </a:xfrm>
          <a:prstGeom prst="line">
            <a:avLst/>
          </a:prstGeom>
          <a:ln w="381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">
            <a:extLst>
              <a:ext uri="{FF2B5EF4-FFF2-40B4-BE49-F238E27FC236}">
                <a16:creationId xmlns:a16="http://schemas.microsoft.com/office/drawing/2014/main" id="{46948609-2F18-406C-8445-4C9C2052E9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415" r="2326" b="-60"/>
          <a:stretch>
            <a:fillRect/>
          </a:stretch>
        </p:blipFill>
        <p:spPr>
          <a:xfrm>
            <a:off x="850142" y="954323"/>
            <a:ext cx="2076400" cy="158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7" name="Rectangle 37">
            <a:extLst>
              <a:ext uri="{FF2B5EF4-FFF2-40B4-BE49-F238E27FC236}">
                <a16:creationId xmlns:a16="http://schemas.microsoft.com/office/drawing/2014/main" id="{C79D534E-7B42-4FDE-A293-844E84307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83" y="830363"/>
            <a:ext cx="6038757" cy="17919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哈工大生物大数据教育部重点实验室主任（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2018-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哈工大医学与健康学院执行院长（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2018-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哈工大生物信息技术研究院院长（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2016-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计算机学院院长、软件学院院长（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2010-2020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“中国十万人基因组计划”首席科学家</a:t>
            </a:r>
            <a:endParaRPr lang="en-US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9" name="Picture 8" descr="C:\Users\Administrator\Desktop\07B903018.jpg">
            <a:extLst>
              <a:ext uri="{FF2B5EF4-FFF2-40B4-BE49-F238E27FC236}">
                <a16:creationId xmlns:a16="http://schemas.microsoft.com/office/drawing/2014/main" id="{BD6A943E-8ECF-43D5-8378-9EB7CB78E8A6}"/>
              </a:ext>
            </a:extLst>
          </p:cNvPr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3606" y="3021579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0" name="Rectangle 37">
            <a:extLst>
              <a:ext uri="{FF2B5EF4-FFF2-40B4-BE49-F238E27FC236}">
                <a16:creationId xmlns:a16="http://schemas.microsoft.com/office/drawing/2014/main" id="{B2EFF786-C92B-45F3-9996-CA5EB8E03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2778" y="4221043"/>
            <a:ext cx="97967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胡   杨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副教授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2" name="Picture 23">
            <a:extLst>
              <a:ext uri="{FF2B5EF4-FFF2-40B4-BE49-F238E27FC236}">
                <a16:creationId xmlns:a16="http://schemas.microsoft.com/office/drawing/2014/main" id="{35FB8AB1-19EC-431C-991A-02BC99901333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9027" y="4789574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3" name="Rectangle 48">
            <a:extLst>
              <a:ext uri="{FF2B5EF4-FFF2-40B4-BE49-F238E27FC236}">
                <a16:creationId xmlns:a16="http://schemas.microsoft.com/office/drawing/2014/main" id="{97F8ACB7-8B04-4929-9F30-3C06CF795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759" y="5904664"/>
            <a:ext cx="92301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隽立然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讲师</a:t>
            </a:r>
          </a:p>
        </p:txBody>
      </p:sp>
      <p:sp>
        <p:nvSpPr>
          <p:cNvPr id="156" name="Rectangle 42">
            <a:extLst>
              <a:ext uri="{FF2B5EF4-FFF2-40B4-BE49-F238E27FC236}">
                <a16:creationId xmlns:a16="http://schemas.microsoft.com/office/drawing/2014/main" id="{1189996A-7764-4CBD-910B-08479CBD5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878" y="5948816"/>
            <a:ext cx="80101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刘永壮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讲师</a:t>
            </a:r>
          </a:p>
        </p:txBody>
      </p:sp>
      <p:pic>
        <p:nvPicPr>
          <p:cNvPr id="157" name="图片 156">
            <a:extLst>
              <a:ext uri="{FF2B5EF4-FFF2-40B4-BE49-F238E27FC236}">
                <a16:creationId xmlns:a16="http://schemas.microsoft.com/office/drawing/2014/main" id="{A8BAEE65-0478-48F7-B190-36DB687D2C01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5442" y="4789574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7" name="Picture 4" descr="http://mlg.hit.edu.cn/bit/images/stories/Picture/lijie.jpg">
            <a:extLst>
              <a:ext uri="{FF2B5EF4-FFF2-40B4-BE49-F238E27FC236}">
                <a16:creationId xmlns:a16="http://schemas.microsoft.com/office/drawing/2014/main" id="{12C597D1-0DFF-483B-8A4D-5DC1C1454238}"/>
              </a:ext>
            </a:extLst>
          </p:cNvPr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76282" y="3031959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8" name="Rectangle 42">
            <a:extLst>
              <a:ext uri="{FF2B5EF4-FFF2-40B4-BE49-F238E27FC236}">
                <a16:creationId xmlns:a16="http://schemas.microsoft.com/office/drawing/2014/main" id="{A9431DB7-1CBF-4738-87F9-7AC440E8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920" y="4221043"/>
            <a:ext cx="126792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李   杰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副教授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53" name="Picture 20">
            <a:extLst>
              <a:ext uri="{FF2B5EF4-FFF2-40B4-BE49-F238E27FC236}">
                <a16:creationId xmlns:a16="http://schemas.microsoft.com/office/drawing/2014/main" id="{4CB0BBEB-CBE0-402B-8701-0863C66DA413}"/>
              </a:ext>
            </a:extLst>
          </p:cNvPr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03180" y="4792329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4" name="Rectangle 42">
            <a:extLst>
              <a:ext uri="{FF2B5EF4-FFF2-40B4-BE49-F238E27FC236}">
                <a16:creationId xmlns:a16="http://schemas.microsoft.com/office/drawing/2014/main" id="{B7C1DB1D-40BC-4D2C-AB72-FA82C2876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148" y="5947126"/>
            <a:ext cx="1110151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国宏哲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讲师</a:t>
            </a:r>
          </a:p>
        </p:txBody>
      </p:sp>
      <p:sp>
        <p:nvSpPr>
          <p:cNvPr id="159" name="Rectangle 48">
            <a:extLst>
              <a:ext uri="{FF2B5EF4-FFF2-40B4-BE49-F238E27FC236}">
                <a16:creationId xmlns:a16="http://schemas.microsoft.com/office/drawing/2014/main" id="{9B7A9069-765F-4A93-A52B-026D0249A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573" y="4221043"/>
            <a:ext cx="122294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刘   博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FE85B5AF-5AA8-4105-8B1A-12BE2E29457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409242" y="3012054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2" name="Picture 3" descr="C:\Lab Works\项目资料\20130720 王老师 深圳创新基金申请\答辩\Prof. Zang.jpg">
            <a:extLst>
              <a:ext uri="{FF2B5EF4-FFF2-40B4-BE49-F238E27FC236}">
                <a16:creationId xmlns:a16="http://schemas.microsoft.com/office/drawing/2014/main" id="{5C7BAF9B-5C6D-416F-9C76-1E88ABD0DD58}"/>
              </a:ext>
            </a:extLst>
          </p:cNvPr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54723" y="3021579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3" name="Rectangle 37">
            <a:extLst>
              <a:ext uri="{FF2B5EF4-FFF2-40B4-BE49-F238E27FC236}">
                <a16:creationId xmlns:a16="http://schemas.microsoft.com/office/drawing/2014/main" id="{DF25F78F-8192-4C86-8DF1-FB448DB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426" y="4221043"/>
            <a:ext cx="97967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臧天仪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65" name="Picture 6" descr="http://mlg.hit.edu.cn/bit/images/stories/Picture/jiangqinhua.JPG">
            <a:extLst>
              <a:ext uri="{FF2B5EF4-FFF2-40B4-BE49-F238E27FC236}">
                <a16:creationId xmlns:a16="http://schemas.microsoft.com/office/drawing/2014/main" id="{02F4C25C-0022-4B8B-9407-55F1B7C1B2C1}"/>
              </a:ext>
            </a:extLst>
          </p:cNvPr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21797" y="3021579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6" name="Rectangle 42">
            <a:extLst>
              <a:ext uri="{FF2B5EF4-FFF2-40B4-BE49-F238E27FC236}">
                <a16:creationId xmlns:a16="http://schemas.microsoft.com/office/drawing/2014/main" id="{B36EDD76-B1DB-480A-B4BA-8D65AB03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988" y="4221043"/>
            <a:ext cx="106813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蒋庆华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21" name="图片 220">
            <a:extLst>
              <a:ext uri="{FF2B5EF4-FFF2-40B4-BE49-F238E27FC236}">
                <a16:creationId xmlns:a16="http://schemas.microsoft.com/office/drawing/2014/main" id="{D2B9130F-B1BC-4860-A25A-2B42ADAFE136}"/>
              </a:ext>
            </a:extLst>
          </p:cNvPr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403" y="4792328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2" name="Rectangle 37">
            <a:extLst>
              <a:ext uri="{FF2B5EF4-FFF2-40B4-BE49-F238E27FC236}">
                <a16:creationId xmlns:a16="http://schemas.microsoft.com/office/drawing/2014/main" id="{9F78D1A0-D1B4-42C0-AC33-67F366177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114" y="5877068"/>
            <a:ext cx="92301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李君一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副教授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5" name="Rectangle 48">
            <a:extLst>
              <a:ext uri="{FF2B5EF4-FFF2-40B4-BE49-F238E27FC236}">
                <a16:creationId xmlns:a16="http://schemas.microsoft.com/office/drawing/2014/main" id="{B9EC47F1-72DC-4594-8B2F-CDAA89BF6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074" y="5968416"/>
            <a:ext cx="92301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姜涛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讲师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D0EF11-CC4A-4C9A-A6E5-E711945C48DA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526" y="4792328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bioinformatics.hit.edu.cn/_img/team/team-1-13.png">
            <a:extLst>
              <a:ext uri="{FF2B5EF4-FFF2-40B4-BE49-F238E27FC236}">
                <a16:creationId xmlns:a16="http://schemas.microsoft.com/office/drawing/2014/main" id="{E99B2DBC-DEE6-4620-BEAE-3EE4924CE0C8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799" y="4785361"/>
            <a:ext cx="828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8" name="Rectangle 42">
            <a:extLst>
              <a:ext uri="{FF2B5EF4-FFF2-40B4-BE49-F238E27FC236}">
                <a16:creationId xmlns:a16="http://schemas.microsoft.com/office/drawing/2014/main" id="{B5DDFD51-788D-44C8-A1C2-53B997848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267" y="5915615"/>
            <a:ext cx="1110151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赵天意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讲师</a:t>
            </a:r>
          </a:p>
        </p:txBody>
      </p:sp>
    </p:spTree>
    <p:extLst>
      <p:ext uri="{BB962C8B-B14F-4D97-AF65-F5344CB8AC3E}">
        <p14:creationId xmlns:p14="http://schemas.microsoft.com/office/powerpoint/2010/main" val="19637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>
            <a:off x="9412040" y="1091853"/>
            <a:ext cx="0" cy="485384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807555" y="1313534"/>
            <a:ext cx="1630382" cy="71508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健康人群获取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06930" y="1313534"/>
            <a:ext cx="2185305" cy="71508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万人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全基因组测序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937163" y="1313534"/>
            <a:ext cx="1870144" cy="71508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万人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基因组数据分析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17755" y="1347354"/>
            <a:ext cx="1859300" cy="64744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绘制中国人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基因组变异图谱</a:t>
            </a:r>
          </a:p>
        </p:txBody>
      </p:sp>
      <p:sp>
        <p:nvSpPr>
          <p:cNvPr id="36" name="Down Arrow 35"/>
          <p:cNvSpPr/>
          <p:nvPr/>
        </p:nvSpPr>
        <p:spPr>
          <a:xfrm rot="16200000">
            <a:off x="2771632" y="3163612"/>
            <a:ext cx="567770" cy="22551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Down Arrow 36"/>
          <p:cNvSpPr/>
          <p:nvPr/>
        </p:nvSpPr>
        <p:spPr>
          <a:xfrm rot="16200000">
            <a:off x="5880512" y="3163612"/>
            <a:ext cx="567770" cy="22551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Down Arrow 37"/>
          <p:cNvSpPr/>
          <p:nvPr/>
        </p:nvSpPr>
        <p:spPr>
          <a:xfrm rot="16200000">
            <a:off x="9232322" y="3163611"/>
            <a:ext cx="567770" cy="22551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3802669" y="2282875"/>
            <a:ext cx="1517888" cy="1224462"/>
            <a:chOff x="3518502" y="3061799"/>
            <a:chExt cx="2582470" cy="2042352"/>
          </a:xfrm>
        </p:grpSpPr>
        <p:pic>
          <p:nvPicPr>
            <p:cNvPr id="42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502" y="3095223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902" y="3349223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302" y="3603223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702" y="3857223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102" y="4111223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098" y="3061799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498" y="3214199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898" y="3502066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298" y="3789933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https://assets.illumina.com/content/dam/illumina-marketing/images/systems/v2/banners/systems/system-banner-novaseq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698" y="4077799"/>
              <a:ext cx="920274" cy="99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917845D6-FF5E-40BB-B490-49B5FBF6E5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1503" r="8914" b="9598"/>
          <a:stretch/>
        </p:blipFill>
        <p:spPr>
          <a:xfrm>
            <a:off x="310553" y="2315416"/>
            <a:ext cx="2560592" cy="2219895"/>
          </a:xfrm>
          <a:prstGeom prst="rect">
            <a:avLst/>
          </a:prstGeom>
        </p:spPr>
      </p:pic>
      <p:pic>
        <p:nvPicPr>
          <p:cNvPr id="55" name="图片 10">
            <a:extLst>
              <a:ext uri="{FF2B5EF4-FFF2-40B4-BE49-F238E27FC236}">
                <a16:creationId xmlns:a16="http://schemas.microsoft.com/office/drawing/2014/main" id="{42381EEF-9123-4611-A910-7CC9A6878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579" y="2282875"/>
            <a:ext cx="2295653" cy="2013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60B4A9-123D-478A-85FF-55FC19B71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824" y="3782525"/>
            <a:ext cx="1926503" cy="670618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3B6A69E-1F96-41BA-920E-37CD41601BB7}"/>
              </a:ext>
            </a:extLst>
          </p:cNvPr>
          <p:cNvSpPr/>
          <p:nvPr/>
        </p:nvSpPr>
        <p:spPr>
          <a:xfrm>
            <a:off x="1261702" y="5337459"/>
            <a:ext cx="6898746" cy="510778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重点发现超过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亿中国人的罕见变异和特有变异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D5238F-3394-47AE-86FB-93F4C19D3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814" y="2244555"/>
            <a:ext cx="2885659" cy="2385494"/>
          </a:xfrm>
          <a:prstGeom prst="rect">
            <a:avLst/>
          </a:prstGeom>
        </p:spPr>
      </p:pic>
      <p:sp>
        <p:nvSpPr>
          <p:cNvPr id="28" name="任意多边形: 形状 86">
            <a:extLst>
              <a:ext uri="{FF2B5EF4-FFF2-40B4-BE49-F238E27FC236}">
                <a16:creationId xmlns:a16="http://schemas.microsoft.com/office/drawing/2014/main" id="{389624EE-249E-42AF-A865-023E13E04351}"/>
              </a:ext>
            </a:extLst>
          </p:cNvPr>
          <p:cNvSpPr/>
          <p:nvPr/>
        </p:nvSpPr>
        <p:spPr>
          <a:xfrm flipH="1" flipV="1">
            <a:off x="-8743" y="9333"/>
            <a:ext cx="3900988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4" name="标题 2">
            <a:extLst>
              <a:ext uri="{FF2B5EF4-FFF2-40B4-BE49-F238E27FC236}">
                <a16:creationId xmlns:a16="http://schemas.microsoft.com/office/drawing/2014/main" id="{D685A96E-7D5D-4B4A-BF13-7086A67DE320}"/>
              </a:ext>
            </a:extLst>
          </p:cNvPr>
          <p:cNvSpPr txBox="1"/>
          <p:nvPr/>
        </p:nvSpPr>
        <p:spPr>
          <a:xfrm>
            <a:off x="34014" y="74892"/>
            <a:ext cx="3472916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中国十万人基因组计划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13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中国十万人基因组计划央视报道">
            <a:hlinkClick r:id="" action="ppaction://media"/>
            <a:extLst>
              <a:ext uri="{FF2B5EF4-FFF2-40B4-BE49-F238E27FC236}">
                <a16:creationId xmlns:a16="http://schemas.microsoft.com/office/drawing/2014/main" id="{4D79AF5E-F0C1-4E26-B89F-692E57214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64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ject Baseline">
            <a:extLst>
              <a:ext uri="{FF2B5EF4-FFF2-40B4-BE49-F238E27FC236}">
                <a16:creationId xmlns:a16="http://schemas.microsoft.com/office/drawing/2014/main" id="{B0FBD34D-11BA-4EE8-8B5E-6A6159FA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0" y="4193485"/>
            <a:ext cx="4489213" cy="252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é·Â·åºå¹é¦å°">
            <a:extLst>
              <a:ext uri="{FF2B5EF4-FFF2-40B4-BE49-F238E27FC236}">
                <a16:creationId xmlns:a16="http://schemas.microsoft.com/office/drawing/2014/main" id="{6912B0E2-7C74-43E6-BA3C-0F7337DF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29" y="1226293"/>
            <a:ext cx="3417869" cy="197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040AD4-ADFC-4FFC-A194-A162A1CDF200}"/>
              </a:ext>
            </a:extLst>
          </p:cNvPr>
          <p:cNvSpPr/>
          <p:nvPr/>
        </p:nvSpPr>
        <p:spPr>
          <a:xfrm>
            <a:off x="1278982" y="3298378"/>
            <a:ext cx="27975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Kurzweil</a:t>
            </a:r>
          </a:p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首席科学家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ular Callout 11">
            <a:extLst>
              <a:ext uri="{FF2B5EF4-FFF2-40B4-BE49-F238E27FC236}">
                <a16:creationId xmlns:a16="http://schemas.microsoft.com/office/drawing/2014/main" id="{0325A0AD-49B7-49A0-8146-B91C1AD1FDA9}"/>
              </a:ext>
            </a:extLst>
          </p:cNvPr>
          <p:cNvSpPr/>
          <p:nvPr/>
        </p:nvSpPr>
        <p:spPr>
          <a:xfrm>
            <a:off x="4729061" y="671122"/>
            <a:ext cx="6494110" cy="2797048"/>
          </a:xfrm>
          <a:prstGeom prst="wedgeRectCallout">
            <a:avLst>
              <a:gd name="adj1" fmla="val -59784"/>
              <a:gd name="adj2" fmla="val -223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我们将对过时的生命软件进行重新编程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我们人体内共有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万个名为基因的小程序。我们将通过编程来治疗疾病、延缓衰老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我相信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2029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年左右达到这样一个阶段：到那时候，医疗技术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每年都将令我们的人均寿命延长一年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5342D3E8-0469-446F-BF37-8840564C6E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29792" r="19792" b="28750"/>
          <a:stretch/>
        </p:blipFill>
        <p:spPr>
          <a:xfrm>
            <a:off x="521154" y="495323"/>
            <a:ext cx="1854200" cy="63949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761FD21F-D916-423B-AA41-795FEA8DA6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06"/>
          <a:stretch/>
        </p:blipFill>
        <p:spPr>
          <a:xfrm>
            <a:off x="4852726" y="4109876"/>
            <a:ext cx="5038400" cy="25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7C6D4A-8D4C-4856-B28D-C56480974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" y="754"/>
            <a:ext cx="12199395" cy="422978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786BA-95D2-4FD1-AE2E-BD8F00AD3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" y="3175433"/>
            <a:ext cx="12199396" cy="21296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866F28-4A48-4C12-95D5-39F8796BCE34}"/>
              </a:ext>
            </a:extLst>
          </p:cNvPr>
          <p:cNvSpPr/>
          <p:nvPr/>
        </p:nvSpPr>
        <p:spPr>
          <a:xfrm>
            <a:off x="11655" y="-71622"/>
            <a:ext cx="12230100" cy="5304315"/>
          </a:xfrm>
          <a:prstGeom prst="rect">
            <a:avLst/>
          </a:prstGeom>
          <a:gradFill>
            <a:gsLst>
              <a:gs pos="67000">
                <a:srgbClr val="000000">
                  <a:alpha val="60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AFD287-95EA-4804-91B7-7F886E39DF67}"/>
              </a:ext>
            </a:extLst>
          </p:cNvPr>
          <p:cNvSpPr txBox="1"/>
          <p:nvPr/>
        </p:nvSpPr>
        <p:spPr>
          <a:xfrm>
            <a:off x="2554876" y="3068156"/>
            <a:ext cx="9534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4800" b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4800" b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：改变世界的新力量</a:t>
            </a:r>
          </a:p>
        </p:txBody>
      </p:sp>
      <p:pic>
        <p:nvPicPr>
          <p:cNvPr id="20" name="图片 12">
            <a:extLst>
              <a:ext uri="{FF2B5EF4-FFF2-40B4-BE49-F238E27FC236}">
                <a16:creationId xmlns:a16="http://schemas.microsoft.com/office/drawing/2014/main" id="{D1E166A1-4C6A-4A3E-B749-DCB285363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46" y="5480881"/>
            <a:ext cx="1178656" cy="1225975"/>
          </a:xfrm>
          <a:prstGeom prst="rect">
            <a:avLst/>
          </a:prstGeom>
        </p:spPr>
      </p:pic>
      <p:grpSp>
        <p:nvGrpSpPr>
          <p:cNvPr id="21" name="组合 68">
            <a:extLst>
              <a:ext uri="{FF2B5EF4-FFF2-40B4-BE49-F238E27FC236}">
                <a16:creationId xmlns:a16="http://schemas.microsoft.com/office/drawing/2014/main" id="{7E7C082B-0869-4425-9709-F60413BBC733}"/>
              </a:ext>
            </a:extLst>
          </p:cNvPr>
          <p:cNvGrpSpPr/>
          <p:nvPr/>
        </p:nvGrpSpPr>
        <p:grpSpPr>
          <a:xfrm>
            <a:off x="2180353" y="5462137"/>
            <a:ext cx="1595309" cy="1188993"/>
            <a:chOff x="3160907" y="5310960"/>
            <a:chExt cx="1595309" cy="1188993"/>
          </a:xfrm>
        </p:grpSpPr>
        <p:pic>
          <p:nvPicPr>
            <p:cNvPr id="22" name="图片 66">
              <a:extLst>
                <a:ext uri="{FF2B5EF4-FFF2-40B4-BE49-F238E27FC236}">
                  <a16:creationId xmlns:a16="http://schemas.microsoft.com/office/drawing/2014/main" id="{6A33D76E-7A85-4F66-A24A-7A34026A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6969" y="5310960"/>
              <a:ext cx="1569247" cy="860334"/>
            </a:xfrm>
            <a:prstGeom prst="rect">
              <a:avLst/>
            </a:prstGeom>
          </p:spPr>
        </p:pic>
        <p:sp>
          <p:nvSpPr>
            <p:cNvPr id="23" name="文本框 67">
              <a:extLst>
                <a:ext uri="{FF2B5EF4-FFF2-40B4-BE49-F238E27FC236}">
                  <a16:creationId xmlns:a16="http://schemas.microsoft.com/office/drawing/2014/main" id="{FB586A0C-63E3-481C-A222-7DC2847914AA}"/>
                </a:ext>
              </a:extLst>
            </p:cNvPr>
            <p:cNvSpPr txBox="1"/>
            <p:nvPr/>
          </p:nvSpPr>
          <p:spPr>
            <a:xfrm>
              <a:off x="3160907" y="6192176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spc="-300" dirty="0">
                  <a:solidFill>
                    <a:srgbClr val="00206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中国十万人基因组计划</a:t>
              </a:r>
            </a:p>
          </p:txBody>
        </p:sp>
      </p:grpSp>
      <p:sp>
        <p:nvSpPr>
          <p:cNvPr id="24" name="文本框 90">
            <a:extLst>
              <a:ext uri="{FF2B5EF4-FFF2-40B4-BE49-F238E27FC236}">
                <a16:creationId xmlns:a16="http://schemas.microsoft.com/office/drawing/2014/main" id="{1A7BE00D-CC80-4730-B511-811386E44EAA}"/>
              </a:ext>
            </a:extLst>
          </p:cNvPr>
          <p:cNvSpPr txBox="1"/>
          <p:nvPr/>
        </p:nvSpPr>
        <p:spPr>
          <a:xfrm>
            <a:off x="8205259" y="5477868"/>
            <a:ext cx="3474028" cy="110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生物大数据教育部重点实验室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生物信息技术研究院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生物信息学研究中心</a:t>
            </a:r>
          </a:p>
        </p:txBody>
      </p:sp>
      <p:sp>
        <p:nvSpPr>
          <p:cNvPr id="26" name="文本框 97">
            <a:extLst>
              <a:ext uri="{FF2B5EF4-FFF2-40B4-BE49-F238E27FC236}">
                <a16:creationId xmlns:a16="http://schemas.microsoft.com/office/drawing/2014/main" id="{D36FD9A0-C905-4548-9124-ABA8C7BC8B3E}"/>
              </a:ext>
            </a:extLst>
          </p:cNvPr>
          <p:cNvSpPr txBox="1"/>
          <p:nvPr/>
        </p:nvSpPr>
        <p:spPr>
          <a:xfrm>
            <a:off x="5933784" y="639594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1D253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哈工大生信公众号</a:t>
            </a:r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26259833-F218-4D57-B367-3BF1689296C1}"/>
              </a:ext>
            </a:extLst>
          </p:cNvPr>
          <p:cNvSpPr/>
          <p:nvPr/>
        </p:nvSpPr>
        <p:spPr>
          <a:xfrm>
            <a:off x="4006734" y="639196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1D2535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生物信息学中心咨询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30AEAD4-131A-444C-A407-561213A9AB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67" y="5390290"/>
            <a:ext cx="1035880" cy="1035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77EBD6-F041-4D76-AE8B-CC4DC7CF9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46" y="5450314"/>
            <a:ext cx="906984" cy="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æ¥çæºå¾å">
            <a:extLst>
              <a:ext uri="{FF2B5EF4-FFF2-40B4-BE49-F238E27FC236}">
                <a16:creationId xmlns:a16="http://schemas.microsoft.com/office/drawing/2014/main" id="{A07EB088-1430-4233-A4C1-648D93DBA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42" y="2083725"/>
            <a:ext cx="2183729" cy="13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85C0FB-4CA3-4C59-9A3C-7D8A45E5EBE1}"/>
              </a:ext>
            </a:extLst>
          </p:cNvPr>
          <p:cNvSpPr txBox="1"/>
          <p:nvPr/>
        </p:nvSpPr>
        <p:spPr>
          <a:xfrm>
            <a:off x="1257051" y="33811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计算生物学</a:t>
            </a:r>
          </a:p>
        </p:txBody>
      </p:sp>
      <p:pic>
        <p:nvPicPr>
          <p:cNvPr id="4" name="Picture 4" descr="æ¥çæºå¾å">
            <a:extLst>
              <a:ext uri="{FF2B5EF4-FFF2-40B4-BE49-F238E27FC236}">
                <a16:creationId xmlns:a16="http://schemas.microsoft.com/office/drawing/2014/main" id="{577ACDFF-4044-4BDB-A171-2F83EA5C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72" y="4525950"/>
            <a:ext cx="2551050" cy="12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39918F-3AE3-4D91-8D3F-7D2BDAA3560E}"/>
              </a:ext>
            </a:extLst>
          </p:cNvPr>
          <p:cNvSpPr txBox="1"/>
          <p:nvPr/>
        </p:nvSpPr>
        <p:spPr>
          <a:xfrm>
            <a:off x="1471742" y="58771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计算经济学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B13A3F-02C7-48C5-92C5-1F1485376436}"/>
              </a:ext>
            </a:extLst>
          </p:cNvPr>
          <p:cNvSpPr txBox="1"/>
          <p:nvPr/>
        </p:nvSpPr>
        <p:spPr>
          <a:xfrm>
            <a:off x="8726955" y="1940323"/>
            <a:ext cx="1723549" cy="3351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计算媒体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计算材料学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计算物理学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计算化学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计算医学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计算气象学</a:t>
            </a:r>
          </a:p>
        </p:txBody>
      </p:sp>
      <p:pic>
        <p:nvPicPr>
          <p:cNvPr id="8" name="Picture 10" descr="æ¥çæºå¾å">
            <a:extLst>
              <a:ext uri="{FF2B5EF4-FFF2-40B4-BE49-F238E27FC236}">
                <a16:creationId xmlns:a16="http://schemas.microsoft.com/office/drawing/2014/main" id="{57CC660C-C8C5-4CB3-80E6-F22BA1BB9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4"/>
          <a:stretch/>
        </p:blipFill>
        <p:spPr bwMode="auto">
          <a:xfrm>
            <a:off x="4669991" y="2110050"/>
            <a:ext cx="2215298" cy="122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A23153-1DA9-42F2-96B5-F29C3B138D8E}"/>
              </a:ext>
            </a:extLst>
          </p:cNvPr>
          <p:cNvSpPr txBox="1"/>
          <p:nvPr/>
        </p:nvSpPr>
        <p:spPr>
          <a:xfrm>
            <a:off x="5015930" y="3380427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计算语言学</a:t>
            </a:r>
          </a:p>
        </p:txBody>
      </p:sp>
      <p:pic>
        <p:nvPicPr>
          <p:cNvPr id="10" name="Picture 7" descr="æ¥çæºå¾å">
            <a:extLst>
              <a:ext uri="{FF2B5EF4-FFF2-40B4-BE49-F238E27FC236}">
                <a16:creationId xmlns:a16="http://schemas.microsoft.com/office/drawing/2014/main" id="{1CD46BBD-C86E-4351-98F4-EFC7BBAF3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" t="1911" r="3807" b="6194"/>
          <a:stretch/>
        </p:blipFill>
        <p:spPr bwMode="auto">
          <a:xfrm>
            <a:off x="4528553" y="4594851"/>
            <a:ext cx="2711232" cy="129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213FA2-1F24-4223-B3B3-BB42C4ED3F59}"/>
              </a:ext>
            </a:extLst>
          </p:cNvPr>
          <p:cNvSpPr txBox="1"/>
          <p:nvPr/>
        </p:nvSpPr>
        <p:spPr>
          <a:xfrm>
            <a:off x="5112340" y="589174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社会计算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30CD93-638B-43EF-86B9-2C39D537015C}"/>
              </a:ext>
            </a:extLst>
          </p:cNvPr>
          <p:cNvSpPr/>
          <p:nvPr/>
        </p:nvSpPr>
        <p:spPr>
          <a:xfrm>
            <a:off x="8862652" y="5611665"/>
            <a:ext cx="1228686" cy="262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</p:txBody>
      </p:sp>
      <p:sp>
        <p:nvSpPr>
          <p:cNvPr id="13" name="矩形 12"/>
          <p:cNvSpPr/>
          <p:nvPr/>
        </p:nvSpPr>
        <p:spPr>
          <a:xfrm>
            <a:off x="342284" y="942506"/>
            <a:ext cx="1149439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不再是“闭门造机”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的学科，而是一个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广泛连接其他领域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的学科</a:t>
            </a:r>
            <a:endParaRPr lang="zh-CN" altLang="en-US" sz="2800" dirty="0"/>
          </a:p>
        </p:txBody>
      </p:sp>
      <p:sp>
        <p:nvSpPr>
          <p:cNvPr id="16" name="任意多边形: 形状 86">
            <a:extLst>
              <a:ext uri="{FF2B5EF4-FFF2-40B4-BE49-F238E27FC236}">
                <a16:creationId xmlns:a16="http://schemas.microsoft.com/office/drawing/2014/main" id="{7517BA6B-9202-425F-88F9-0BBE2BCC90F3}"/>
              </a:ext>
            </a:extLst>
          </p:cNvPr>
          <p:cNvSpPr/>
          <p:nvPr/>
        </p:nvSpPr>
        <p:spPr>
          <a:xfrm flipH="1" flipV="1">
            <a:off x="-1" y="9333"/>
            <a:ext cx="6781801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id="{57834E4C-BCA9-4CE1-A94A-05D9AB37EB98}"/>
              </a:ext>
            </a:extLst>
          </p:cNvPr>
          <p:cNvSpPr txBox="1"/>
          <p:nvPr/>
        </p:nvSpPr>
        <p:spPr>
          <a:xfrm>
            <a:off x="34014" y="74892"/>
            <a:ext cx="7395486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计算机学科：从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Computer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Computing</a:t>
            </a:r>
          </a:p>
        </p:txBody>
      </p:sp>
    </p:spTree>
    <p:extLst>
      <p:ext uri="{BB962C8B-B14F-4D97-AF65-F5344CB8AC3E}">
        <p14:creationId xmlns:p14="http://schemas.microsoft.com/office/powerpoint/2010/main" val="182766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C30C304-1EBD-4625-94EB-0E8A31C2E3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982" y="3548288"/>
            <a:ext cx="2310252" cy="1074749"/>
          </a:xfrm>
          <a:prstGeom prst="rect">
            <a:avLst/>
          </a:prstGeom>
        </p:spPr>
      </p:pic>
      <p:pic>
        <p:nvPicPr>
          <p:cNvPr id="11" name="Picture 6" descr="æ¥çæºå¾å">
            <a:extLst>
              <a:ext uri="{FF2B5EF4-FFF2-40B4-BE49-F238E27FC236}">
                <a16:creationId xmlns:a16="http://schemas.microsoft.com/office/drawing/2014/main" id="{6BF1BB57-A428-4670-B14D-750EEF71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8" y="3314543"/>
            <a:ext cx="1863634" cy="112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æ¥çæºå¾å">
            <a:extLst>
              <a:ext uri="{FF2B5EF4-FFF2-40B4-BE49-F238E27FC236}">
                <a16:creationId xmlns:a16="http://schemas.microsoft.com/office/drawing/2014/main" id="{452A3905-DFC7-40F0-9C79-1156C3A5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18210" r="8114" b="17543"/>
          <a:stretch/>
        </p:blipFill>
        <p:spPr bwMode="auto">
          <a:xfrm>
            <a:off x="178369" y="5270044"/>
            <a:ext cx="3444658" cy="100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99416C1-8D8D-41A0-BD5A-01AB0596AF0D}"/>
              </a:ext>
            </a:extLst>
          </p:cNvPr>
          <p:cNvGrpSpPr/>
          <p:nvPr/>
        </p:nvGrpSpPr>
        <p:grpSpPr>
          <a:xfrm>
            <a:off x="6006181" y="1171896"/>
            <a:ext cx="4719452" cy="1784806"/>
            <a:chOff x="432963" y="1234106"/>
            <a:chExt cx="4941667" cy="1241543"/>
          </a:xfrm>
        </p:grpSpPr>
        <p:pic>
          <p:nvPicPr>
            <p:cNvPr id="15" name="Picture 8" descr="æ¥çæºå¾å">
              <a:extLst>
                <a:ext uri="{FF2B5EF4-FFF2-40B4-BE49-F238E27FC236}">
                  <a16:creationId xmlns:a16="http://schemas.microsoft.com/office/drawing/2014/main" id="{184CECFD-58B1-4C80-AF48-433B20C9F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63" y="1234106"/>
              <a:ext cx="4941667" cy="1241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AA08C8D-F51E-4B2E-9832-ADF2BC7BFF77}"/>
                </a:ext>
              </a:extLst>
            </p:cNvPr>
            <p:cNvSpPr/>
            <p:nvPr/>
          </p:nvSpPr>
          <p:spPr>
            <a:xfrm>
              <a:off x="2339752" y="2279185"/>
              <a:ext cx="3034878" cy="196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4448E8E-C7CE-4AAB-B2B4-42EE41325054}"/>
              </a:ext>
            </a:extLst>
          </p:cNvPr>
          <p:cNvGrpSpPr/>
          <p:nvPr/>
        </p:nvGrpSpPr>
        <p:grpSpPr>
          <a:xfrm>
            <a:off x="3743174" y="5535811"/>
            <a:ext cx="4244493" cy="801452"/>
            <a:chOff x="2686683" y="1260539"/>
            <a:chExt cx="2190066" cy="7442367"/>
          </a:xfrm>
        </p:grpSpPr>
        <p:sp>
          <p:nvSpPr>
            <p:cNvPr id="18" name="圆角矩形 20">
              <a:extLst>
                <a:ext uri="{FF2B5EF4-FFF2-40B4-BE49-F238E27FC236}">
                  <a16:creationId xmlns:a16="http://schemas.microsoft.com/office/drawing/2014/main" id="{DD0F2632-7299-4630-B666-10A6DB12371C}"/>
                </a:ext>
              </a:extLst>
            </p:cNvPr>
            <p:cNvSpPr/>
            <p:nvPr/>
          </p:nvSpPr>
          <p:spPr>
            <a:xfrm>
              <a:off x="2686683" y="1260539"/>
              <a:ext cx="2180465" cy="7442367"/>
            </a:xfrm>
            <a:prstGeom prst="roundRect">
              <a:avLst>
                <a:gd name="adj" fmla="val 774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556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29">
              <a:extLst>
                <a:ext uri="{FF2B5EF4-FFF2-40B4-BE49-F238E27FC236}">
                  <a16:creationId xmlns:a16="http://schemas.microsoft.com/office/drawing/2014/main" id="{8819F0E2-2E66-459E-A675-AD8BFFA9DAB2}"/>
                </a:ext>
              </a:extLst>
            </p:cNvPr>
            <p:cNvSpPr txBox="1"/>
            <p:nvPr/>
          </p:nvSpPr>
          <p:spPr>
            <a:xfrm>
              <a:off x="2732418" y="1414893"/>
              <a:ext cx="2144331" cy="6930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Faculty of Engineering</a:t>
              </a:r>
            </a:p>
            <a:p>
              <a:pPr marL="742950" lvl="1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Department of </a:t>
              </a: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Computing</a:t>
              </a:r>
              <a:endParaRPr lang="zh-CN" altLang="en-US" sz="1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928FED2-8F35-467B-A754-39CD2B9CBCD6}"/>
              </a:ext>
            </a:extLst>
          </p:cNvPr>
          <p:cNvGrpSpPr/>
          <p:nvPr/>
        </p:nvGrpSpPr>
        <p:grpSpPr>
          <a:xfrm>
            <a:off x="2481274" y="3562078"/>
            <a:ext cx="3791535" cy="801452"/>
            <a:chOff x="2686683" y="1260539"/>
            <a:chExt cx="2190066" cy="7442367"/>
          </a:xfrm>
        </p:grpSpPr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059A9BD9-A27A-43CB-8167-2ECD118B5314}"/>
                </a:ext>
              </a:extLst>
            </p:cNvPr>
            <p:cNvSpPr/>
            <p:nvPr/>
          </p:nvSpPr>
          <p:spPr>
            <a:xfrm>
              <a:off x="2686683" y="1260539"/>
              <a:ext cx="2180465" cy="7442367"/>
            </a:xfrm>
            <a:prstGeom prst="roundRect">
              <a:avLst>
                <a:gd name="adj" fmla="val 774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556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129">
              <a:extLst>
                <a:ext uri="{FF2B5EF4-FFF2-40B4-BE49-F238E27FC236}">
                  <a16:creationId xmlns:a16="http://schemas.microsoft.com/office/drawing/2014/main" id="{85AE4065-C290-4541-9FB5-72B125953CF0}"/>
                </a:ext>
              </a:extLst>
            </p:cNvPr>
            <p:cNvSpPr txBox="1"/>
            <p:nvPr/>
          </p:nvSpPr>
          <p:spPr>
            <a:xfrm>
              <a:off x="2732418" y="1414893"/>
              <a:ext cx="2144331" cy="6930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Faculty of Arts and Science</a:t>
              </a:r>
            </a:p>
            <a:p>
              <a:pPr marL="742950" lvl="1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School of </a:t>
              </a: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Computing</a:t>
              </a:r>
              <a:endParaRPr lang="zh-CN" altLang="en-US" sz="1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E87E0B-C716-4ACE-AC3A-B0C6BE5E0F50}"/>
              </a:ext>
            </a:extLst>
          </p:cNvPr>
          <p:cNvGrpSpPr/>
          <p:nvPr/>
        </p:nvGrpSpPr>
        <p:grpSpPr>
          <a:xfrm>
            <a:off x="7654811" y="4518650"/>
            <a:ext cx="4248029" cy="1017161"/>
            <a:chOff x="2686683" y="1260539"/>
            <a:chExt cx="2192030" cy="13872979"/>
          </a:xfrm>
        </p:grpSpPr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8B87D419-6816-495D-9DCE-F7FB01A56D22}"/>
                </a:ext>
              </a:extLst>
            </p:cNvPr>
            <p:cNvSpPr/>
            <p:nvPr/>
          </p:nvSpPr>
          <p:spPr>
            <a:xfrm>
              <a:off x="2686683" y="1260539"/>
              <a:ext cx="2180465" cy="13872979"/>
            </a:xfrm>
            <a:prstGeom prst="roundRect">
              <a:avLst>
                <a:gd name="adj" fmla="val 774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556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129">
              <a:extLst>
                <a:ext uri="{FF2B5EF4-FFF2-40B4-BE49-F238E27FC236}">
                  <a16:creationId xmlns:a16="http://schemas.microsoft.com/office/drawing/2014/main" id="{FDF781FC-9D5C-4189-BB66-68C83192B396}"/>
                </a:ext>
              </a:extLst>
            </p:cNvPr>
            <p:cNvSpPr txBox="1"/>
            <p:nvPr/>
          </p:nvSpPr>
          <p:spPr>
            <a:xfrm>
              <a:off x="2734382" y="1613814"/>
              <a:ext cx="2144331" cy="1269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School of </a:t>
              </a:r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Computing</a:t>
              </a:r>
            </a:p>
            <a:p>
              <a:pPr marL="742950" lvl="1" indent="-285750">
                <a:buFont typeface="Wingdings" panose="05000000000000000000" pitchFamily="2" charset="2"/>
                <a:buChar char="p"/>
              </a:pP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Dept. of Computer Science</a:t>
              </a:r>
            </a:p>
            <a:p>
              <a:pPr marL="742950" lvl="1" indent="-285750">
                <a:buFont typeface="Wingdings" panose="05000000000000000000" pitchFamily="2" charset="2"/>
                <a:buChar char="p"/>
              </a:pP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Dept. of Inf. Syst. and Analytics</a:t>
              </a:r>
            </a:p>
          </p:txBody>
        </p:sp>
      </p:grpSp>
      <p:pic>
        <p:nvPicPr>
          <p:cNvPr id="13314" name="Picture 2" descr="æ¥çæºå¾å">
            <a:extLst>
              <a:ext uri="{FF2B5EF4-FFF2-40B4-BE49-F238E27FC236}">
                <a16:creationId xmlns:a16="http://schemas.microsoft.com/office/drawing/2014/main" id="{A31A9649-F81B-4A24-8E18-EC4479F0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63" y="1391514"/>
            <a:ext cx="3927589" cy="9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EEE3F47A-9071-4481-8BAF-058BD6B29434}"/>
              </a:ext>
            </a:extLst>
          </p:cNvPr>
          <p:cNvGrpSpPr/>
          <p:nvPr/>
        </p:nvGrpSpPr>
        <p:grpSpPr>
          <a:xfrm>
            <a:off x="2078592" y="1179360"/>
            <a:ext cx="3208987" cy="1699592"/>
            <a:chOff x="1209593" y="-10727646"/>
            <a:chExt cx="2227761" cy="15782590"/>
          </a:xfrm>
        </p:grpSpPr>
        <p:sp>
          <p:nvSpPr>
            <p:cNvPr id="33" name="圆角矩形 23">
              <a:extLst>
                <a:ext uri="{FF2B5EF4-FFF2-40B4-BE49-F238E27FC236}">
                  <a16:creationId xmlns:a16="http://schemas.microsoft.com/office/drawing/2014/main" id="{2B300D40-274D-4CEB-98D2-C9339C3C1EEE}"/>
                </a:ext>
              </a:extLst>
            </p:cNvPr>
            <p:cNvSpPr/>
            <p:nvPr/>
          </p:nvSpPr>
          <p:spPr>
            <a:xfrm>
              <a:off x="1209593" y="-10343517"/>
              <a:ext cx="2180465" cy="15398461"/>
            </a:xfrm>
            <a:prstGeom prst="roundRect">
              <a:avLst>
                <a:gd name="adj" fmla="val 7741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556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129">
              <a:extLst>
                <a:ext uri="{FF2B5EF4-FFF2-40B4-BE49-F238E27FC236}">
                  <a16:creationId xmlns:a16="http://schemas.microsoft.com/office/drawing/2014/main" id="{FA426D39-9313-49C0-88BD-FECEE0A29261}"/>
                </a:ext>
              </a:extLst>
            </p:cNvPr>
            <p:cNvSpPr txBox="1"/>
            <p:nvPr/>
          </p:nvSpPr>
          <p:spPr>
            <a:xfrm>
              <a:off x="1293023" y="-10727646"/>
              <a:ext cx="2144331" cy="1524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College of </a:t>
              </a:r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Computing</a:t>
              </a:r>
            </a:p>
            <a:p>
              <a:pPr marL="742950" lvl="1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EECS</a:t>
              </a:r>
            </a:p>
            <a:p>
              <a:pPr marL="742950" lvl="1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CSAIL</a:t>
              </a:r>
            </a:p>
            <a:p>
              <a:pPr marL="742950" lvl="1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IDSS</a:t>
              </a:r>
            </a:p>
            <a:p>
              <a:pPr marL="742950" lvl="1" indent="-285750">
                <a:lnSpc>
                  <a:spcPct val="125000"/>
                </a:lnSpc>
                <a:buFont typeface="Wingdings" panose="05000000000000000000" pitchFamily="2" charset="2"/>
                <a:buChar char="p"/>
              </a:pP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  <p:sp>
        <p:nvSpPr>
          <p:cNvPr id="23" name="任意多边形: 形状 86">
            <a:extLst>
              <a:ext uri="{FF2B5EF4-FFF2-40B4-BE49-F238E27FC236}">
                <a16:creationId xmlns:a16="http://schemas.microsoft.com/office/drawing/2014/main" id="{1B556BE9-1DD0-4115-A9DA-351754C1E954}"/>
              </a:ext>
            </a:extLst>
          </p:cNvPr>
          <p:cNvSpPr/>
          <p:nvPr/>
        </p:nvSpPr>
        <p:spPr>
          <a:xfrm flipH="1" flipV="1">
            <a:off x="-1" y="9333"/>
            <a:ext cx="6781801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9" name="标题 2">
            <a:extLst>
              <a:ext uri="{FF2B5EF4-FFF2-40B4-BE49-F238E27FC236}">
                <a16:creationId xmlns:a16="http://schemas.microsoft.com/office/drawing/2014/main" id="{69C021C7-A1C3-4843-842F-935CBE479A5D}"/>
              </a:ext>
            </a:extLst>
          </p:cNvPr>
          <p:cNvSpPr txBox="1"/>
          <p:nvPr/>
        </p:nvSpPr>
        <p:spPr>
          <a:xfrm>
            <a:off x="34014" y="74892"/>
            <a:ext cx="7395486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计算机学科：从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Computer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Computing</a:t>
            </a:r>
          </a:p>
        </p:txBody>
      </p:sp>
    </p:spTree>
    <p:extLst>
      <p:ext uri="{BB962C8B-B14F-4D97-AF65-F5344CB8AC3E}">
        <p14:creationId xmlns:p14="http://schemas.microsoft.com/office/powerpoint/2010/main" val="131198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4446851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生物信息学：大数据科学</a:t>
            </a:r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283F0C10-63AA-4E3E-97EF-5024D8DD260D}"/>
              </a:ext>
            </a:extLst>
          </p:cNvPr>
          <p:cNvGrpSpPr/>
          <p:nvPr/>
        </p:nvGrpSpPr>
        <p:grpSpPr>
          <a:xfrm>
            <a:off x="767094" y="1712535"/>
            <a:ext cx="1270492" cy="1139878"/>
            <a:chOff x="767094" y="1712535"/>
            <a:chExt cx="1270492" cy="1139878"/>
          </a:xfrm>
        </p:grpSpPr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56355057-987A-4453-BD9F-23ED57C06060}"/>
                </a:ext>
              </a:extLst>
            </p:cNvPr>
            <p:cNvCxnSpPr>
              <a:cxnSpLocks/>
            </p:cNvCxnSpPr>
            <p:nvPr/>
          </p:nvCxnSpPr>
          <p:spPr>
            <a:xfrm>
              <a:off x="1535711" y="2332439"/>
              <a:ext cx="501875" cy="519974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885917E-C008-4EF6-995F-C181CCA8A5FF}"/>
                </a:ext>
              </a:extLst>
            </p:cNvPr>
            <p:cNvGrpSpPr/>
            <p:nvPr/>
          </p:nvGrpSpPr>
          <p:grpSpPr>
            <a:xfrm>
              <a:off x="767094" y="1712535"/>
              <a:ext cx="720000" cy="734920"/>
              <a:chOff x="1025508" y="1745941"/>
              <a:chExt cx="720000" cy="668109"/>
            </a:xfrm>
          </p:grpSpPr>
          <p:pic>
            <p:nvPicPr>
              <p:cNvPr id="53" name="图形 52">
                <a:extLst>
                  <a:ext uri="{FF2B5EF4-FFF2-40B4-BE49-F238E27FC236}">
                    <a16:creationId xmlns:a16="http://schemas.microsoft.com/office/drawing/2014/main" id="{050079A0-852A-4CCE-A0FB-26FCA5BE213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25508" y="1745941"/>
                <a:ext cx="720000" cy="540000"/>
              </a:xfrm>
              <a:prstGeom prst="roundRect">
                <a:avLst>
                  <a:gd name="adj" fmla="val 8594"/>
                </a:avLst>
              </a:prstGeom>
              <a:effectLst/>
            </p:spPr>
          </p:pic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4B256AE-AABD-44F8-8DE4-90F51589596F}"/>
                  </a:ext>
                </a:extLst>
              </p:cNvPr>
              <p:cNvSpPr txBox="1"/>
              <p:nvPr/>
            </p:nvSpPr>
            <p:spPr>
              <a:xfrm>
                <a:off x="1160741" y="2137051"/>
                <a:ext cx="492443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指纹</a:t>
                </a:r>
              </a:p>
            </p:txBody>
          </p:sp>
        </p:grp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C391EF2-4E68-4EF7-8004-C50A1580569E}"/>
              </a:ext>
            </a:extLst>
          </p:cNvPr>
          <p:cNvGrpSpPr/>
          <p:nvPr/>
        </p:nvGrpSpPr>
        <p:grpSpPr>
          <a:xfrm>
            <a:off x="51104" y="2523032"/>
            <a:ext cx="1502783" cy="656646"/>
            <a:chOff x="51104" y="2523032"/>
            <a:chExt cx="1502783" cy="656646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39A2221A-F96F-4949-83A1-0968AD7D14A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824" y="3148786"/>
              <a:ext cx="447063" cy="23003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6F49148-BAD7-46A4-A217-8B920FA0FEB7}"/>
                </a:ext>
              </a:extLst>
            </p:cNvPr>
            <p:cNvGrpSpPr/>
            <p:nvPr/>
          </p:nvGrpSpPr>
          <p:grpSpPr>
            <a:xfrm>
              <a:off x="51104" y="2523032"/>
              <a:ext cx="1063041" cy="656646"/>
              <a:chOff x="61043" y="2552880"/>
              <a:chExt cx="1063041" cy="596951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06D273F9-6849-4C16-8C3B-E93314FC5AD6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43" y="2552880"/>
                <a:ext cx="720000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241BEBD-D12A-4863-A778-C51A6C601788}"/>
                  </a:ext>
                </a:extLst>
              </p:cNvPr>
              <p:cNvSpPr txBox="1"/>
              <p:nvPr/>
            </p:nvSpPr>
            <p:spPr>
              <a:xfrm>
                <a:off x="323865" y="2872832"/>
                <a:ext cx="800219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语音信号</a:t>
                </a:r>
              </a:p>
            </p:txBody>
          </p:sp>
        </p:grp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183090C7-691B-4B73-B6C5-CFA6AA60E285}"/>
              </a:ext>
            </a:extLst>
          </p:cNvPr>
          <p:cNvGrpSpPr/>
          <p:nvPr/>
        </p:nvGrpSpPr>
        <p:grpSpPr>
          <a:xfrm>
            <a:off x="134889" y="3526337"/>
            <a:ext cx="1502443" cy="799116"/>
            <a:chOff x="134889" y="3451689"/>
            <a:chExt cx="1502443" cy="799116"/>
          </a:xfrm>
        </p:grpSpPr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604D8953-E405-4364-9F3F-A55863EBD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762" y="3451689"/>
              <a:ext cx="667570" cy="313999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4B6F047-B9BA-45D8-94CA-48D0CAAB1A86}"/>
                </a:ext>
              </a:extLst>
            </p:cNvPr>
            <p:cNvGrpSpPr/>
            <p:nvPr/>
          </p:nvGrpSpPr>
          <p:grpSpPr>
            <a:xfrm>
              <a:off x="134889" y="3635643"/>
              <a:ext cx="1083348" cy="615162"/>
              <a:chOff x="144828" y="3663605"/>
              <a:chExt cx="1083348" cy="559238"/>
            </a:xfrm>
          </p:grpSpPr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BB16B42C-2AF7-45E7-8A0C-B41C5221C23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28" y="3663605"/>
                <a:ext cx="720000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7382182-3E09-4750-A2F3-4DA791310D4C}"/>
                  </a:ext>
                </a:extLst>
              </p:cNvPr>
              <p:cNvSpPr txBox="1"/>
              <p:nvPr/>
            </p:nvSpPr>
            <p:spPr>
              <a:xfrm>
                <a:off x="427957" y="3945844"/>
                <a:ext cx="800219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卫星图像</a:t>
                </a:r>
              </a:p>
            </p:txBody>
          </p:sp>
        </p:grp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5756F33B-32B6-4D7F-B8F5-BB9F531D8B5B}"/>
              </a:ext>
            </a:extLst>
          </p:cNvPr>
          <p:cNvGrpSpPr/>
          <p:nvPr/>
        </p:nvGrpSpPr>
        <p:grpSpPr>
          <a:xfrm>
            <a:off x="723041" y="3747982"/>
            <a:ext cx="1240995" cy="1481757"/>
            <a:chOff x="723041" y="3673334"/>
            <a:chExt cx="1240995" cy="1481757"/>
          </a:xfrm>
        </p:grpSpPr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8E11909A-3074-406B-964C-24A86EB74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7586" y="3673334"/>
              <a:ext cx="646450" cy="624164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9D7BA62-156F-4854-8FAB-372A2D5DC79F}"/>
                </a:ext>
              </a:extLst>
            </p:cNvPr>
            <p:cNvGrpSpPr/>
            <p:nvPr/>
          </p:nvGrpSpPr>
          <p:grpSpPr>
            <a:xfrm>
              <a:off x="723041" y="4436640"/>
              <a:ext cx="969622" cy="718451"/>
              <a:chOff x="981455" y="4469297"/>
              <a:chExt cx="969622" cy="653137"/>
            </a:xfrm>
          </p:grpSpPr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27BA87FF-E365-4D62-B02C-E53F456DB1E4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/>
              <a:srcRect l="2956" r="3110" b="22323"/>
              <a:stretch/>
            </p:blipFill>
            <p:spPr>
              <a:xfrm>
                <a:off x="981455" y="4469297"/>
                <a:ext cx="720000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699E980C-02B1-4EE8-94EF-F55EAEC52523}"/>
                  </a:ext>
                </a:extLst>
              </p:cNvPr>
              <p:cNvSpPr txBox="1"/>
              <p:nvPr/>
            </p:nvSpPr>
            <p:spPr>
              <a:xfrm>
                <a:off x="1150858" y="4845435"/>
                <a:ext cx="800219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运动场景</a:t>
                </a:r>
              </a:p>
            </p:txBody>
          </p:sp>
        </p:grp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8E04C9F-4A92-4D42-8DCB-6AA631D9A30A}"/>
              </a:ext>
            </a:extLst>
          </p:cNvPr>
          <p:cNvGrpSpPr/>
          <p:nvPr/>
        </p:nvGrpSpPr>
        <p:grpSpPr>
          <a:xfrm>
            <a:off x="1786377" y="3785015"/>
            <a:ext cx="1029174" cy="1747220"/>
            <a:chOff x="1786377" y="3710367"/>
            <a:chExt cx="1029174" cy="1747220"/>
          </a:xfrm>
        </p:grpSpPr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8E51F748-5BA0-4257-85EA-7D9D0393E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6543" y="3710367"/>
              <a:ext cx="378226" cy="903071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CF193F2-8554-440E-9ACA-E604D3F62232}"/>
                </a:ext>
              </a:extLst>
            </p:cNvPr>
            <p:cNvGrpSpPr/>
            <p:nvPr/>
          </p:nvGrpSpPr>
          <p:grpSpPr>
            <a:xfrm>
              <a:off x="1786377" y="4784953"/>
              <a:ext cx="1029174" cy="672634"/>
              <a:chOff x="2044791" y="4815528"/>
              <a:chExt cx="1029174" cy="611485"/>
            </a:xfrm>
          </p:grpSpPr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1B4F57AC-0552-4AD8-8A1B-CC03AE41FE2A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4791" y="4815528"/>
                <a:ext cx="720000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6CFBFCF-7B1E-489C-A613-C6F8BD2F51F9}"/>
                  </a:ext>
                </a:extLst>
              </p:cNvPr>
              <p:cNvSpPr txBox="1"/>
              <p:nvPr/>
            </p:nvSpPr>
            <p:spPr>
              <a:xfrm>
                <a:off x="2273746" y="5150014"/>
                <a:ext cx="800219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医学图像</a:t>
                </a:r>
              </a:p>
            </p:txBody>
          </p:sp>
        </p:grp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26FFCF44-0B2E-4E2B-AF0B-D4A71BE29F00}"/>
              </a:ext>
            </a:extLst>
          </p:cNvPr>
          <p:cNvGrpSpPr/>
          <p:nvPr/>
        </p:nvGrpSpPr>
        <p:grpSpPr>
          <a:xfrm>
            <a:off x="3033134" y="3702238"/>
            <a:ext cx="1211985" cy="1766146"/>
            <a:chOff x="3033134" y="3627590"/>
            <a:chExt cx="1211985" cy="1766146"/>
          </a:xfrm>
        </p:grpSpPr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22516591-6756-469B-9123-12C0454197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3135" y="3627590"/>
              <a:ext cx="307373" cy="989788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B755E1-8F2C-4475-82D9-E9E300DC836B}"/>
                </a:ext>
              </a:extLst>
            </p:cNvPr>
            <p:cNvGrpSpPr/>
            <p:nvPr/>
          </p:nvGrpSpPr>
          <p:grpSpPr>
            <a:xfrm>
              <a:off x="3033134" y="4708133"/>
              <a:ext cx="1211985" cy="685603"/>
              <a:chOff x="3291548" y="4739297"/>
              <a:chExt cx="1211985" cy="623275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DCEC895D-E7B2-41BD-B2CE-4B770AD62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91548" y="4739297"/>
                <a:ext cx="955383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AF71ADE5-5E28-4E3C-BAEA-7DE2FABBF81C}"/>
                  </a:ext>
                </a:extLst>
              </p:cNvPr>
              <p:cNvSpPr txBox="1"/>
              <p:nvPr/>
            </p:nvSpPr>
            <p:spPr>
              <a:xfrm>
                <a:off x="3703314" y="5085573"/>
                <a:ext cx="800219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文字文本</a:t>
                </a:r>
              </a:p>
            </p:txBody>
          </p:sp>
        </p:grp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8C1AFC0B-35DF-47CB-95F7-6CAD52A8116A}"/>
              </a:ext>
            </a:extLst>
          </p:cNvPr>
          <p:cNvGrpSpPr/>
          <p:nvPr/>
        </p:nvGrpSpPr>
        <p:grpSpPr>
          <a:xfrm>
            <a:off x="3686517" y="3723904"/>
            <a:ext cx="1507451" cy="1408685"/>
            <a:chOff x="3686517" y="3649256"/>
            <a:chExt cx="1507451" cy="1408685"/>
          </a:xfrm>
        </p:grpSpPr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D234659A-2D66-4E51-AD07-49240E524E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6517" y="3649256"/>
              <a:ext cx="707232" cy="648242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03668B0-92BF-45E5-9885-12B9FC6C9227}"/>
                </a:ext>
              </a:extLst>
            </p:cNvPr>
            <p:cNvGrpSpPr/>
            <p:nvPr/>
          </p:nvGrpSpPr>
          <p:grpSpPr>
            <a:xfrm>
              <a:off x="4203273" y="4333029"/>
              <a:ext cx="990695" cy="724912"/>
              <a:chOff x="4630650" y="4266590"/>
              <a:chExt cx="990695" cy="659011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4DB9BE5E-C22D-44F3-930D-8A706B25E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30650" y="4266590"/>
                <a:ext cx="773405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A268D98-0B5D-432C-B4C4-FC9870987AD1}"/>
                  </a:ext>
                </a:extLst>
              </p:cNvPr>
              <p:cNvSpPr txBox="1"/>
              <p:nvPr/>
            </p:nvSpPr>
            <p:spPr>
              <a:xfrm>
                <a:off x="4821126" y="4648602"/>
                <a:ext cx="800219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自动驾驶</a:t>
                </a:r>
              </a:p>
            </p:txBody>
          </p:sp>
        </p:grp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ACD4E9A-54FA-447D-8728-52C0245C8798}"/>
              </a:ext>
            </a:extLst>
          </p:cNvPr>
          <p:cNvGrpSpPr/>
          <p:nvPr/>
        </p:nvGrpSpPr>
        <p:grpSpPr>
          <a:xfrm>
            <a:off x="3859310" y="3537125"/>
            <a:ext cx="1673635" cy="684781"/>
            <a:chOff x="3859310" y="3462477"/>
            <a:chExt cx="1673635" cy="684781"/>
          </a:xfrm>
        </p:grpSpPr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4888709-5F2E-475C-88A0-7311B9A7EE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9310" y="3462477"/>
              <a:ext cx="614175" cy="250620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AE9B27B-4723-4716-AA71-BAEA65BA5238}"/>
                </a:ext>
              </a:extLst>
            </p:cNvPr>
            <p:cNvGrpSpPr/>
            <p:nvPr/>
          </p:nvGrpSpPr>
          <p:grpSpPr>
            <a:xfrm>
              <a:off x="4548219" y="3528812"/>
              <a:ext cx="984726" cy="618446"/>
              <a:chOff x="5363219" y="3576801"/>
              <a:chExt cx="984726" cy="562224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E0DD9022-22AD-4B90-861A-4F917981A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3219" y="3576801"/>
                <a:ext cx="674328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A11729F-03C9-4558-8CE3-E8455D0B4999}"/>
                  </a:ext>
                </a:extLst>
              </p:cNvPr>
              <p:cNvSpPr txBox="1"/>
              <p:nvPr/>
            </p:nvSpPr>
            <p:spPr>
              <a:xfrm>
                <a:off x="5547726" y="3862026"/>
                <a:ext cx="800219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自然场景</a:t>
                </a:r>
              </a:p>
            </p:txBody>
          </p:sp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9F6947BB-9B8B-4D75-BF13-3C19DF2D6AB7}"/>
              </a:ext>
            </a:extLst>
          </p:cNvPr>
          <p:cNvGrpSpPr/>
          <p:nvPr/>
        </p:nvGrpSpPr>
        <p:grpSpPr>
          <a:xfrm>
            <a:off x="3928998" y="2663221"/>
            <a:ext cx="1646833" cy="631103"/>
            <a:chOff x="3928998" y="2663221"/>
            <a:chExt cx="1646833" cy="631103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83270CB4-A365-4A4E-8AEB-429CFB465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8998" y="3086598"/>
              <a:ext cx="601103" cy="138208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2D4C7A5-3544-401D-AFE7-7DF96FD2AFE1}"/>
                </a:ext>
              </a:extLst>
            </p:cNvPr>
            <p:cNvGrpSpPr/>
            <p:nvPr/>
          </p:nvGrpSpPr>
          <p:grpSpPr>
            <a:xfrm>
              <a:off x="4557353" y="2663221"/>
              <a:ext cx="1018478" cy="631103"/>
              <a:chOff x="5342537" y="2691907"/>
              <a:chExt cx="1018478" cy="573730"/>
            </a:xfrm>
          </p:grpSpPr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71DB0D00-662A-4F34-BFEF-797D93675F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39712"/>
              <a:stretch/>
            </p:blipFill>
            <p:spPr>
              <a:xfrm>
                <a:off x="5342537" y="2691907"/>
                <a:ext cx="1018478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D1B2A745-73C4-4A7F-9030-90B3CCDA0815}"/>
                  </a:ext>
                </a:extLst>
              </p:cNvPr>
              <p:cNvSpPr txBox="1"/>
              <p:nvPr/>
            </p:nvSpPr>
            <p:spPr>
              <a:xfrm>
                <a:off x="5533725" y="2988638"/>
                <a:ext cx="800219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视频信号</a:t>
                </a:r>
              </a:p>
            </p:txBody>
          </p:sp>
        </p:grp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C8AFC248-A768-40FF-ACE4-D531D89A0B6C}"/>
              </a:ext>
            </a:extLst>
          </p:cNvPr>
          <p:cNvGrpSpPr/>
          <p:nvPr/>
        </p:nvGrpSpPr>
        <p:grpSpPr>
          <a:xfrm>
            <a:off x="3818619" y="1682558"/>
            <a:ext cx="1313840" cy="1178591"/>
            <a:chOff x="3818619" y="1682558"/>
            <a:chExt cx="1313840" cy="1178591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3359E9E7-1A87-4106-8D40-CFBB630F2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8619" y="2180348"/>
              <a:ext cx="501874" cy="680801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6DC89C9-CA83-4D51-89CC-FFE81C5A831E}"/>
                </a:ext>
              </a:extLst>
            </p:cNvPr>
            <p:cNvGrpSpPr/>
            <p:nvPr/>
          </p:nvGrpSpPr>
          <p:grpSpPr>
            <a:xfrm>
              <a:off x="4357690" y="1682558"/>
              <a:ext cx="774769" cy="680563"/>
              <a:chOff x="4795006" y="1813732"/>
              <a:chExt cx="774769" cy="618694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7963E2DF-C256-4AAA-9014-4DDE4F8FF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5006" y="1813732"/>
                <a:ext cx="540000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E5DB84FA-317E-4C85-8202-48A23BC58992}"/>
                  </a:ext>
                </a:extLst>
              </p:cNvPr>
              <p:cNvSpPr txBox="1"/>
              <p:nvPr/>
            </p:nvSpPr>
            <p:spPr>
              <a:xfrm>
                <a:off x="5077332" y="2155427"/>
                <a:ext cx="492443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掌纹</a:t>
                </a:r>
              </a:p>
            </p:txBody>
          </p:sp>
        </p:grp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D0289F33-C5CC-4A2C-9D96-C6F41A799AAE}"/>
              </a:ext>
            </a:extLst>
          </p:cNvPr>
          <p:cNvGrpSpPr/>
          <p:nvPr/>
        </p:nvGrpSpPr>
        <p:grpSpPr>
          <a:xfrm>
            <a:off x="3033135" y="1388232"/>
            <a:ext cx="899603" cy="1507499"/>
            <a:chOff x="3033135" y="1388232"/>
            <a:chExt cx="899603" cy="1507499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B64016C3-073E-482F-9FA5-E7F9B4E92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3135" y="2125233"/>
              <a:ext cx="307373" cy="770498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3DBDB6C-3DC3-475A-AD22-95F627EA1AF4}"/>
                </a:ext>
              </a:extLst>
            </p:cNvPr>
            <p:cNvGrpSpPr/>
            <p:nvPr/>
          </p:nvGrpSpPr>
          <p:grpSpPr>
            <a:xfrm>
              <a:off x="3174236" y="1388232"/>
              <a:ext cx="758502" cy="710875"/>
              <a:chOff x="3432650" y="1420544"/>
              <a:chExt cx="758502" cy="646250"/>
            </a:xfrm>
          </p:grpSpPr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43470205-50B5-43C7-8FE6-AB377A720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2650" y="1420544"/>
                <a:ext cx="529091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A720D99D-0610-4D89-9B18-DEC27E33BD90}"/>
                  </a:ext>
                </a:extLst>
              </p:cNvPr>
              <p:cNvSpPr txBox="1"/>
              <p:nvPr/>
            </p:nvSpPr>
            <p:spPr>
              <a:xfrm>
                <a:off x="3698709" y="1789795"/>
                <a:ext cx="492443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虹膜</a:t>
                </a:r>
              </a:p>
            </p:txBody>
          </p:sp>
        </p:grp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F0C1F377-8901-4843-9F6B-06F06A364665}"/>
              </a:ext>
            </a:extLst>
          </p:cNvPr>
          <p:cNvGrpSpPr/>
          <p:nvPr/>
        </p:nvGrpSpPr>
        <p:grpSpPr>
          <a:xfrm>
            <a:off x="1871833" y="1368932"/>
            <a:ext cx="856785" cy="1539529"/>
            <a:chOff x="1871833" y="1368932"/>
            <a:chExt cx="856785" cy="1539529"/>
          </a:xfrm>
        </p:grpSpPr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210D97B1-761A-4903-B8B9-AB0355BC3260}"/>
                </a:ext>
              </a:extLst>
            </p:cNvPr>
            <p:cNvCxnSpPr>
              <a:cxnSpLocks/>
            </p:cNvCxnSpPr>
            <p:nvPr/>
          </p:nvCxnSpPr>
          <p:spPr>
            <a:xfrm>
              <a:off x="2324508" y="2124627"/>
              <a:ext cx="181869" cy="783834"/>
            </a:xfrm>
            <a:prstGeom prst="straightConnector1">
              <a:avLst/>
            </a:prstGeom>
            <a:ln>
              <a:gradFill>
                <a:gsLst>
                  <a:gs pos="0">
                    <a:schemeClr val="accent2"/>
                  </a:gs>
                  <a:gs pos="100000">
                    <a:srgbClr val="C00000"/>
                  </a:gs>
                </a:gsLst>
                <a:lin ang="5400000" scaled="1"/>
              </a:gra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F24B524-DB4F-4C83-BA83-86F2387F5BD0}"/>
                </a:ext>
              </a:extLst>
            </p:cNvPr>
            <p:cNvGrpSpPr/>
            <p:nvPr/>
          </p:nvGrpSpPr>
          <p:grpSpPr>
            <a:xfrm>
              <a:off x="1871833" y="1368932"/>
              <a:ext cx="856785" cy="688087"/>
              <a:chOff x="2130247" y="1400208"/>
              <a:chExt cx="856785" cy="625534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DE425E95-5A08-4C01-9360-04DFE9CE758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30247" y="1400208"/>
                <a:ext cx="720000" cy="54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B43AC448-5A4D-48EF-AF7F-887B1697740F}"/>
                  </a:ext>
                </a:extLst>
              </p:cNvPr>
              <p:cNvSpPr txBox="1"/>
              <p:nvPr/>
            </p:nvSpPr>
            <p:spPr>
              <a:xfrm>
                <a:off x="2494589" y="1748743"/>
                <a:ext cx="492443" cy="27699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人脸</a:t>
                </a:r>
              </a:p>
            </p:txBody>
          </p:sp>
        </p:grp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5FC2F71-A87B-4647-A92D-39FBEE0D6275}"/>
              </a:ext>
            </a:extLst>
          </p:cNvPr>
          <p:cNvSpPr txBox="1"/>
          <p:nvPr/>
        </p:nvSpPr>
        <p:spPr>
          <a:xfrm>
            <a:off x="1724568" y="3401082"/>
            <a:ext cx="2081950" cy="33855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这些数据</a:t>
            </a:r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KB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en-US" altLang="zh-C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量级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804C802-764D-473A-9421-C8343C702F26}"/>
              </a:ext>
            </a:extLst>
          </p:cNvPr>
          <p:cNvSpPr txBox="1"/>
          <p:nvPr/>
        </p:nvSpPr>
        <p:spPr>
          <a:xfrm>
            <a:off x="8540338" y="1309495"/>
            <a:ext cx="1996767" cy="359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我们的数据</a:t>
            </a: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BA78A0EC-16A1-4B4A-90B1-097445A9A180}"/>
              </a:ext>
            </a:extLst>
          </p:cNvPr>
          <p:cNvGrpSpPr/>
          <p:nvPr/>
        </p:nvGrpSpPr>
        <p:grpSpPr>
          <a:xfrm>
            <a:off x="7630159" y="1481195"/>
            <a:ext cx="1461054" cy="1118080"/>
            <a:chOff x="7630159" y="1550768"/>
            <a:chExt cx="1461054" cy="1118080"/>
          </a:xfrm>
        </p:grpSpPr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EAF214E3-3DBA-4CD4-8EC4-FD27F0D4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8884127">
              <a:off x="7852347" y="1558650"/>
              <a:ext cx="952123" cy="936360"/>
            </a:xfrm>
            <a:prstGeom prst="rect">
              <a:avLst/>
            </a:prstGeom>
          </p:spPr>
        </p:pic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B485D009-D096-48F4-956B-3D13E7EF2FB9}"/>
                </a:ext>
              </a:extLst>
            </p:cNvPr>
            <p:cNvSpPr txBox="1"/>
            <p:nvPr/>
          </p:nvSpPr>
          <p:spPr>
            <a:xfrm>
              <a:off x="7630159" y="2340553"/>
              <a:ext cx="1461054" cy="328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1219169" hangingPunct="0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基因组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D46F10DA-2E7C-4C01-A540-D03910BE9163}"/>
              </a:ext>
            </a:extLst>
          </p:cNvPr>
          <p:cNvGrpSpPr/>
          <p:nvPr/>
        </p:nvGrpSpPr>
        <p:grpSpPr>
          <a:xfrm>
            <a:off x="10108708" y="1612844"/>
            <a:ext cx="1461054" cy="1016365"/>
            <a:chOff x="10108708" y="1682417"/>
            <a:chExt cx="1461054" cy="1016365"/>
          </a:xfrm>
        </p:grpSpPr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57815FF2-3C10-4B6E-A4C5-CF1CA51EC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clrChange>
                <a:clrFrom>
                  <a:srgbClr val="F3F3F1"/>
                </a:clrFrom>
                <a:clrTo>
                  <a:srgbClr val="F3F3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4054" y="1682417"/>
              <a:ext cx="690363" cy="701984"/>
            </a:xfrm>
            <a:prstGeom prst="rect">
              <a:avLst/>
            </a:prstGeom>
          </p:spPr>
        </p:pic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746C76A2-2C31-46FD-A406-E6555FE33550}"/>
                </a:ext>
              </a:extLst>
            </p:cNvPr>
            <p:cNvSpPr txBox="1"/>
            <p:nvPr/>
          </p:nvSpPr>
          <p:spPr>
            <a:xfrm>
              <a:off x="10108708" y="2370487"/>
              <a:ext cx="1461054" cy="3282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1219169" hangingPunct="0"/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细胞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sp>
        <p:nvSpPr>
          <p:cNvPr id="147" name="文本框 146">
            <a:extLst>
              <a:ext uri="{FF2B5EF4-FFF2-40B4-BE49-F238E27FC236}">
                <a16:creationId xmlns:a16="http://schemas.microsoft.com/office/drawing/2014/main" id="{BA4B173E-C914-4C1E-BD32-9C390AE1DD3C}"/>
              </a:ext>
            </a:extLst>
          </p:cNvPr>
          <p:cNvSpPr txBox="1"/>
          <p:nvPr/>
        </p:nvSpPr>
        <p:spPr>
          <a:xfrm>
            <a:off x="7477861" y="5011427"/>
            <a:ext cx="4230314" cy="697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我们要做的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海量字符串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检索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分析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与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挖掘</a:t>
            </a:r>
            <a:endParaRPr lang="zh-CN" altLang="en-US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grpSp>
        <p:nvGrpSpPr>
          <p:cNvPr id="148" name="Group 10">
            <a:extLst>
              <a:ext uri="{FF2B5EF4-FFF2-40B4-BE49-F238E27FC236}">
                <a16:creationId xmlns:a16="http://schemas.microsoft.com/office/drawing/2014/main" id="{A2AB4059-35FC-4EAA-BB72-EF85C53BD7AC}"/>
              </a:ext>
            </a:extLst>
          </p:cNvPr>
          <p:cNvGrpSpPr/>
          <p:nvPr/>
        </p:nvGrpSpPr>
        <p:grpSpPr>
          <a:xfrm>
            <a:off x="9223949" y="2104665"/>
            <a:ext cx="769599" cy="666045"/>
            <a:chOff x="17081029" y="4136038"/>
            <a:chExt cx="1539197" cy="1585145"/>
          </a:xfrm>
        </p:grpSpPr>
        <p:sp>
          <p:nvSpPr>
            <p:cNvPr id="149" name="Arrow: Bent 52">
              <a:extLst>
                <a:ext uri="{FF2B5EF4-FFF2-40B4-BE49-F238E27FC236}">
                  <a16:creationId xmlns:a16="http://schemas.microsoft.com/office/drawing/2014/main" id="{46FBCAF3-4FD0-4FB9-B3D7-C602EC6414EF}"/>
                </a:ext>
              </a:extLst>
            </p:cNvPr>
            <p:cNvSpPr/>
            <p:nvPr/>
          </p:nvSpPr>
          <p:spPr>
            <a:xfrm rot="16200000" flipH="1">
              <a:off x="17536298" y="4637256"/>
              <a:ext cx="1572821" cy="595034"/>
            </a:xfrm>
            <a:prstGeom prst="bentArrow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zh-CN" altLang="en-US"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0" name="Arrow: Bent 8">
              <a:extLst>
                <a:ext uri="{FF2B5EF4-FFF2-40B4-BE49-F238E27FC236}">
                  <a16:creationId xmlns:a16="http://schemas.microsoft.com/office/drawing/2014/main" id="{EA57F451-F2C1-47F6-BF49-B0BA5BC3A906}"/>
                </a:ext>
              </a:extLst>
            </p:cNvPr>
            <p:cNvSpPr/>
            <p:nvPr/>
          </p:nvSpPr>
          <p:spPr>
            <a:xfrm rot="5400000">
              <a:off x="16592135" y="4624932"/>
              <a:ext cx="1572822" cy="595034"/>
            </a:xfrm>
            <a:prstGeom prst="ben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zh-CN" altLang="en-US"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51" name="矩形: 圆角 150">
            <a:extLst>
              <a:ext uri="{FF2B5EF4-FFF2-40B4-BE49-F238E27FC236}">
                <a16:creationId xmlns:a16="http://schemas.microsoft.com/office/drawing/2014/main" id="{C0029C0A-0956-49E7-8BDA-9840EE5F4061}"/>
              </a:ext>
            </a:extLst>
          </p:cNvPr>
          <p:cNvSpPr/>
          <p:nvPr/>
        </p:nvSpPr>
        <p:spPr>
          <a:xfrm>
            <a:off x="7296479" y="1221400"/>
            <a:ext cx="4581986" cy="4569900"/>
          </a:xfrm>
          <a:prstGeom prst="roundRect">
            <a:avLst>
              <a:gd name="adj" fmla="val 4849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0"/>
          </a:p>
        </p:txBody>
      </p:sp>
      <p:sp>
        <p:nvSpPr>
          <p:cNvPr id="157" name="Rectangle 7">
            <a:extLst>
              <a:ext uri="{FF2B5EF4-FFF2-40B4-BE49-F238E27FC236}">
                <a16:creationId xmlns:a16="http://schemas.microsoft.com/office/drawing/2014/main" id="{0546D8F4-B927-49AB-8768-A7B24661CB5C}"/>
              </a:ext>
            </a:extLst>
          </p:cNvPr>
          <p:cNvSpPr/>
          <p:nvPr/>
        </p:nvSpPr>
        <p:spPr>
          <a:xfrm>
            <a:off x="1537410" y="5993443"/>
            <a:ext cx="2555833" cy="442674"/>
          </a:xfrm>
          <a:prstGeom prst="round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图像，文本，视频</a:t>
            </a:r>
          </a:p>
        </p:txBody>
      </p:sp>
      <p:sp>
        <p:nvSpPr>
          <p:cNvPr id="158" name="箭头: 右 157">
            <a:extLst>
              <a:ext uri="{FF2B5EF4-FFF2-40B4-BE49-F238E27FC236}">
                <a16:creationId xmlns:a16="http://schemas.microsoft.com/office/drawing/2014/main" id="{B8880DFB-A73E-468F-A0C9-3CA7AA3FBCF0}"/>
              </a:ext>
            </a:extLst>
          </p:cNvPr>
          <p:cNvSpPr/>
          <p:nvPr/>
        </p:nvSpPr>
        <p:spPr>
          <a:xfrm>
            <a:off x="5857693" y="3458303"/>
            <a:ext cx="1024312" cy="25064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9" name="Rectangle 7">
            <a:extLst>
              <a:ext uri="{FF2B5EF4-FFF2-40B4-BE49-F238E27FC236}">
                <a16:creationId xmlns:a16="http://schemas.microsoft.com/office/drawing/2014/main" id="{9DDF5AF3-B154-4607-B51F-802EBA90EF6C}"/>
              </a:ext>
            </a:extLst>
          </p:cNvPr>
          <p:cNvSpPr/>
          <p:nvPr/>
        </p:nvSpPr>
        <p:spPr>
          <a:xfrm>
            <a:off x="8418113" y="5918795"/>
            <a:ext cx="2922435" cy="442674"/>
          </a:xfrm>
          <a:prstGeom prst="round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“ACGT”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字符串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序列</a:t>
            </a:r>
            <a:endParaRPr lang="zh-CN" altLang="en-US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88340A-99B5-4386-9EDD-260F89D59C9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73" y="3011378"/>
            <a:ext cx="3282684" cy="1839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13180BA-F47E-4DA7-B70F-25E12F4F7DC3}"/>
              </a:ext>
            </a:extLst>
          </p:cNvPr>
          <p:cNvGrpSpPr/>
          <p:nvPr/>
        </p:nvGrpSpPr>
        <p:grpSpPr>
          <a:xfrm>
            <a:off x="1361427" y="2937722"/>
            <a:ext cx="2771596" cy="363320"/>
            <a:chOff x="1380089" y="2937722"/>
            <a:chExt cx="2771596" cy="36332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401C8C0-478C-4D3B-83DC-8DF8C0A49381}"/>
                </a:ext>
              </a:extLst>
            </p:cNvPr>
            <p:cNvSpPr txBox="1"/>
            <p:nvPr/>
          </p:nvSpPr>
          <p:spPr>
            <a:xfrm>
              <a:off x="1380089" y="2962487"/>
              <a:ext cx="2771596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你处理的数据可能来自于</a:t>
              </a:r>
              <a:endParaRPr lang="zh-CN" altLang="en-US" sz="14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DAF79BA-089C-4117-A236-AC822C1DE22C}"/>
                </a:ext>
              </a:extLst>
            </p:cNvPr>
            <p:cNvSpPr/>
            <p:nvPr/>
          </p:nvSpPr>
          <p:spPr>
            <a:xfrm>
              <a:off x="1721011" y="2937722"/>
              <a:ext cx="2162363" cy="3218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65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40" grpId="0"/>
      <p:bldP spid="147" grpId="0"/>
      <p:bldP spid="151" grpId="0" animBg="1"/>
      <p:bldP spid="157" grpId="0" animBg="1"/>
      <p:bldP spid="158" grpId="0" animBg="1"/>
      <p:bldP spid="1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生物信息学：算法密集型科学</a:t>
            </a:r>
          </a:p>
        </p:txBody>
      </p:sp>
      <p:sp>
        <p:nvSpPr>
          <p:cNvPr id="119" name="圆角矩形 78">
            <a:extLst>
              <a:ext uri="{FF2B5EF4-FFF2-40B4-BE49-F238E27FC236}">
                <a16:creationId xmlns:a16="http://schemas.microsoft.com/office/drawing/2014/main" id="{4BB0F0BE-92A5-41D2-98B1-3B314E92B336}"/>
              </a:ext>
            </a:extLst>
          </p:cNvPr>
          <p:cNvSpPr/>
          <p:nvPr/>
        </p:nvSpPr>
        <p:spPr>
          <a:xfrm>
            <a:off x="8247810" y="1568214"/>
            <a:ext cx="3453114" cy="5118375"/>
          </a:xfrm>
          <a:prstGeom prst="roundRect">
            <a:avLst>
              <a:gd name="adj" fmla="val 5942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8690D607-CBD2-4086-B5AA-A277959FF6F0}"/>
              </a:ext>
            </a:extLst>
          </p:cNvPr>
          <p:cNvSpPr txBox="1"/>
          <p:nvPr/>
        </p:nvSpPr>
        <p:spPr>
          <a:xfrm>
            <a:off x="8899794" y="1836169"/>
            <a:ext cx="2203771" cy="31675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 defTabSz="1219200" hangingPunct="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动态规划算法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贪心算法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分治算法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800" b="1" dirty="0">
                <a:solidFill>
                  <a:srgbClr val="0051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r>
              <a:rPr lang="zh-CN" altLang="zh-CN" sz="1800" b="1" dirty="0">
                <a:solidFill>
                  <a:srgbClr val="0051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 pitchFamily="2" charset="0"/>
              </a:rPr>
              <a:t>算法</a:t>
            </a:r>
            <a:endParaRPr lang="en-US" altLang="zh-CN" sz="1800" b="1" dirty="0">
              <a:solidFill>
                <a:srgbClr val="0051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 panose="02000503000000020004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800" b="1" dirty="0">
                <a:solidFill>
                  <a:srgbClr val="0051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 pitchFamily="2" charset="0"/>
              </a:rPr>
              <a:t>搜索</a:t>
            </a:r>
            <a:r>
              <a:rPr lang="zh-CN" altLang="zh-CN" sz="1800" b="1" dirty="0">
                <a:solidFill>
                  <a:srgbClr val="0051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 pitchFamily="2" charset="0"/>
              </a:rPr>
              <a:t>算法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zh-CN" sz="1800" b="1" dirty="0">
                <a:solidFill>
                  <a:srgbClr val="0051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 pitchFamily="2" charset="0"/>
              </a:rPr>
              <a:t>近似算法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zh-CN" sz="1800" b="1" dirty="0">
                <a:solidFill>
                  <a:srgbClr val="0051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 pitchFamily="2" charset="0"/>
              </a:rPr>
              <a:t>随机算法</a:t>
            </a:r>
            <a:endParaRPr lang="en-US" altLang="zh-CN" sz="1800" b="1" dirty="0">
              <a:solidFill>
                <a:srgbClr val="0051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 panose="02000503000000020004" pitchFamily="2" charset="0"/>
            </a:endParaRPr>
          </a:p>
          <a:p>
            <a:pPr lvl="0">
              <a:lnSpc>
                <a:spcPct val="125000"/>
              </a:lnSpc>
            </a:pPr>
            <a:r>
              <a:rPr lang="en-US" altLang="zh-CN" sz="1800" b="1" dirty="0">
                <a:solidFill>
                  <a:srgbClr val="0051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algn="l">
              <a:lnSpc>
                <a:spcPct val="125000"/>
              </a:lnSpc>
            </a:pPr>
            <a:endParaRPr lang="en-US" altLang="zh-CN" sz="1800" b="1" dirty="0">
              <a:solidFill>
                <a:srgbClr val="0051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 panose="02000503000000020004" pitchFamily="2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134B3F9-99A9-4A18-BA15-3B1C809F8104}"/>
              </a:ext>
            </a:extLst>
          </p:cNvPr>
          <p:cNvSpPr txBox="1"/>
          <p:nvPr/>
        </p:nvSpPr>
        <p:spPr>
          <a:xfrm>
            <a:off x="8905652" y="4783482"/>
            <a:ext cx="1862607" cy="1782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285750" indent="-285750" defTabSz="12192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启发式算法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92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亚线性算法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92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分布式计算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92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00" hangingPunct="0">
              <a:lnSpc>
                <a:spcPct val="125000"/>
              </a:lnSpc>
              <a:buClr>
                <a:srgbClr val="FF0000"/>
              </a:buClr>
            </a:pP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C3C87679-57C2-4405-9363-7A0DC38E74DC}"/>
              </a:ext>
            </a:extLst>
          </p:cNvPr>
          <p:cNvSpPr/>
          <p:nvPr/>
        </p:nvSpPr>
        <p:spPr>
          <a:xfrm>
            <a:off x="8210004" y="1568214"/>
            <a:ext cx="3490920" cy="5141357"/>
          </a:xfrm>
          <a:prstGeom prst="roundRect">
            <a:avLst>
              <a:gd name="adj" fmla="val 7217"/>
            </a:avLst>
          </a:prstGeom>
          <a:noFill/>
          <a:ln w="19050" cap="flat">
            <a:solidFill>
              <a:srgbClr val="C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/>
            <a:endParaRPr lang="zh-CN" altLang="en-US" sz="1600" dirty="0">
              <a:solidFill>
                <a:srgbClr val="FFFFFF"/>
              </a:solidFill>
              <a:highlight>
                <a:srgbClr val="FF0000"/>
              </a:highlight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36AB9772-3DEB-416D-98EA-F60E2F293BC9}"/>
              </a:ext>
            </a:extLst>
          </p:cNvPr>
          <p:cNvSpPr txBox="1"/>
          <p:nvPr/>
        </p:nvSpPr>
        <p:spPr>
          <a:xfrm>
            <a:off x="7049474" y="779681"/>
            <a:ext cx="1675643" cy="431324"/>
          </a:xfrm>
          <a:prstGeom prst="roundRect">
            <a:avLst/>
          </a:prstGeom>
          <a:solidFill>
            <a:srgbClr val="FFFF00"/>
          </a:solidFill>
          <a:ln w="12700" cap="flat">
            <a:solidFill>
              <a:schemeClr val="bg2">
                <a:lumMod val="1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200" hangingPunct="0"/>
            <a:r>
              <a:rPr lang="zh-CN" altLang="en-US" sz="2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我们创造</a:t>
            </a:r>
            <a:endParaRPr lang="en-US" altLang="zh-CN" sz="22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71D176A-B1DE-45C2-9D8A-B7D7643A9CC1}"/>
              </a:ext>
            </a:extLst>
          </p:cNvPr>
          <p:cNvSpPr txBox="1"/>
          <p:nvPr/>
        </p:nvSpPr>
        <p:spPr>
          <a:xfrm>
            <a:off x="8604450" y="1380578"/>
            <a:ext cx="2651562" cy="38985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200" hangingPunct="0"/>
            <a:r>
              <a: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  <a:r>
              <a:rPr lang="zh-CN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级数据处理算法</a:t>
            </a:r>
            <a:endParaRPr lang="en-US" altLang="zh-CN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4B6AFCDB-175C-401C-9D8D-5799CC6C7670}"/>
              </a:ext>
            </a:extLst>
          </p:cNvPr>
          <p:cNvCxnSpPr>
            <a:cxnSpLocks/>
            <a:stCxn id="129" idx="1"/>
            <a:endCxn id="138" idx="0"/>
          </p:cNvCxnSpPr>
          <p:nvPr/>
        </p:nvCxnSpPr>
        <p:spPr>
          <a:xfrm rot="10800000" flipV="1">
            <a:off x="6014860" y="995343"/>
            <a:ext cx="1034615" cy="412874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ED51466B-680F-42C7-A77F-D319F689B08F}"/>
              </a:ext>
            </a:extLst>
          </p:cNvPr>
          <p:cNvCxnSpPr>
            <a:cxnSpLocks/>
            <a:stCxn id="129" idx="3"/>
            <a:endCxn id="131" idx="0"/>
          </p:cNvCxnSpPr>
          <p:nvPr/>
        </p:nvCxnSpPr>
        <p:spPr>
          <a:xfrm>
            <a:off x="8725117" y="995343"/>
            <a:ext cx="1205114" cy="385235"/>
          </a:xfrm>
          <a:prstGeom prst="bentConnector2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下箭头 3">
            <a:extLst>
              <a:ext uri="{FF2B5EF4-FFF2-40B4-BE49-F238E27FC236}">
                <a16:creationId xmlns:a16="http://schemas.microsoft.com/office/drawing/2014/main" id="{0F96C3CF-4F31-4443-9CF1-E2F60F566354}"/>
              </a:ext>
            </a:extLst>
          </p:cNvPr>
          <p:cNvSpPr/>
          <p:nvPr/>
        </p:nvSpPr>
        <p:spPr>
          <a:xfrm rot="5400000">
            <a:off x="7695119" y="2683045"/>
            <a:ext cx="534692" cy="395347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0" name="下箭头 37">
            <a:extLst>
              <a:ext uri="{FF2B5EF4-FFF2-40B4-BE49-F238E27FC236}">
                <a16:creationId xmlns:a16="http://schemas.microsoft.com/office/drawing/2014/main" id="{B6819F3B-CB97-4AC4-AA38-2DA312998BCF}"/>
              </a:ext>
            </a:extLst>
          </p:cNvPr>
          <p:cNvSpPr/>
          <p:nvPr/>
        </p:nvSpPr>
        <p:spPr>
          <a:xfrm rot="5400000">
            <a:off x="7698985" y="5110882"/>
            <a:ext cx="534692" cy="395347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zh-CN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6848CFB-BAA5-49E3-B4AF-D3342451FD1F}"/>
              </a:ext>
            </a:extLst>
          </p:cNvPr>
          <p:cNvGrpSpPr/>
          <p:nvPr/>
        </p:nvGrpSpPr>
        <p:grpSpPr>
          <a:xfrm>
            <a:off x="3771158" y="1408217"/>
            <a:ext cx="3920909" cy="5350826"/>
            <a:chOff x="3797883" y="1380578"/>
            <a:chExt cx="3920909" cy="5350826"/>
          </a:xfrm>
        </p:grpSpPr>
        <p:sp>
          <p:nvSpPr>
            <p:cNvPr id="116" name="圆角矩形 77">
              <a:extLst>
                <a:ext uri="{FF2B5EF4-FFF2-40B4-BE49-F238E27FC236}">
                  <a16:creationId xmlns:a16="http://schemas.microsoft.com/office/drawing/2014/main" id="{5415FBF7-A83E-4263-AFA9-64BEFCF35C34}"/>
                </a:ext>
              </a:extLst>
            </p:cNvPr>
            <p:cNvSpPr/>
            <p:nvPr/>
          </p:nvSpPr>
          <p:spPr>
            <a:xfrm>
              <a:off x="4329752" y="1590047"/>
              <a:ext cx="3361661" cy="5141357"/>
            </a:xfrm>
            <a:prstGeom prst="roundRect">
              <a:avLst>
                <a:gd name="adj" fmla="val 5942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/>
            <a:p>
              <a:pPr algn="ctr" defTabSz="412750" hangingPunct="0"/>
              <a:endParaRPr lang="zh-CN" altLang="en-US"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60C54FE8-95B3-4287-8EAD-E5E7290CD82F}"/>
                </a:ext>
              </a:extLst>
            </p:cNvPr>
            <p:cNvSpPr txBox="1"/>
            <p:nvPr/>
          </p:nvSpPr>
          <p:spPr>
            <a:xfrm>
              <a:off x="4701071" y="2005585"/>
              <a:ext cx="2651786" cy="2359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后缀树</a:t>
              </a:r>
              <a:endPara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图索引</a:t>
              </a:r>
              <a:endPara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</a:t>
              </a:r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哈希</a:t>
              </a:r>
              <a:endPara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</a:t>
              </a:r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数据结构</a:t>
              </a:r>
              <a:endPara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内外存</a:t>
              </a:r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混合结构</a:t>
              </a:r>
              <a:endPara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200" hangingPunct="0">
                <a:lnSpc>
                  <a:spcPct val="125000"/>
                </a:lnSpc>
              </a:pPr>
              <a:r>
                <a:rPr lang="en-US" altLang="zh-CN" sz="2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A5B2CB9D-E571-4EB2-BA7C-1BCEA7CE8195}"/>
                </a:ext>
              </a:extLst>
            </p:cNvPr>
            <p:cNvSpPr txBox="1"/>
            <p:nvPr/>
          </p:nvSpPr>
          <p:spPr>
            <a:xfrm>
              <a:off x="5406168" y="4915464"/>
              <a:ext cx="1208828" cy="13208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1219200" hangingPunct="0">
                <a:lnSpc>
                  <a:spcPct val="125000"/>
                </a:lnSpc>
              </a:pP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稀疏</a:t>
              </a:r>
              <a:r>
                <a:rPr lang="zh-CN" altLang="en-US" sz="2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数组</a:t>
              </a:r>
              <a:endParaRPr lang="en-US" altLang="zh-CN" sz="2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200" hangingPunct="0">
                <a:lnSpc>
                  <a:spcPct val="125000"/>
                </a:lnSpc>
              </a:pP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稀疏</a:t>
              </a:r>
              <a:r>
                <a:rPr lang="zh-CN" altLang="en-US" sz="2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矩阵</a:t>
              </a:r>
              <a:endParaRPr lang="en-US" altLang="zh-CN" sz="2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219200" hangingPunct="0">
                <a:lnSpc>
                  <a:spcPct val="125000"/>
                </a:lnSpc>
              </a:pPr>
              <a:r>
                <a:rPr lang="en-US" altLang="zh-CN" sz="2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FF08D33D-B4AE-405E-99F8-BC1F0E0DF7DE}"/>
                </a:ext>
              </a:extLst>
            </p:cNvPr>
            <p:cNvSpPr/>
            <p:nvPr/>
          </p:nvSpPr>
          <p:spPr>
            <a:xfrm>
              <a:off x="4307236" y="1587847"/>
              <a:ext cx="3411556" cy="5141357"/>
            </a:xfrm>
            <a:prstGeom prst="roundRect">
              <a:avLst>
                <a:gd name="adj" fmla="val 6504"/>
              </a:avLst>
            </a:prstGeom>
            <a:noFill/>
            <a:ln w="19050" cap="flat">
              <a:solidFill>
                <a:srgbClr val="C0000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/>
            <a:p>
              <a:pPr algn="ctr" defTabSz="412750" hangingPunct="0"/>
              <a:endParaRPr lang="zh-CN" altLang="en-US" sz="1600" dirty="0">
                <a:solidFill>
                  <a:srgbClr val="FFFFFF"/>
                </a:solidFill>
                <a:highlight>
                  <a:srgbClr val="FF0000"/>
                </a:highlight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438E08F7-0080-482B-A961-191ECCA99204}"/>
                </a:ext>
              </a:extLst>
            </p:cNvPr>
            <p:cNvSpPr txBox="1"/>
            <p:nvPr/>
          </p:nvSpPr>
          <p:spPr>
            <a:xfrm>
              <a:off x="4996933" y="1380578"/>
              <a:ext cx="2089302" cy="3898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1219200" hangingPunct="0"/>
              <a:r>
                <a:rPr lang="en-US" altLang="zh-CN" sz="2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PB</a:t>
              </a:r>
              <a:r>
                <a:rPr lang="zh-CN" altLang="en-US" sz="2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级数据结构</a:t>
              </a:r>
              <a:endPara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下箭头 3">
              <a:extLst>
                <a:ext uri="{FF2B5EF4-FFF2-40B4-BE49-F238E27FC236}">
                  <a16:creationId xmlns:a16="http://schemas.microsoft.com/office/drawing/2014/main" id="{BA4E55A9-75AB-4303-A6E4-C88D98284876}"/>
                </a:ext>
              </a:extLst>
            </p:cNvPr>
            <p:cNvSpPr/>
            <p:nvPr/>
          </p:nvSpPr>
          <p:spPr>
            <a:xfrm rot="5400000">
              <a:off x="3728211" y="2382233"/>
              <a:ext cx="534692" cy="395347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zh-CN" altLang="en-US"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2" name="下箭头 37">
              <a:extLst>
                <a:ext uri="{FF2B5EF4-FFF2-40B4-BE49-F238E27FC236}">
                  <a16:creationId xmlns:a16="http://schemas.microsoft.com/office/drawing/2014/main" id="{CA35574B-B26A-453F-A903-E1179E0BB478}"/>
                </a:ext>
              </a:extLst>
            </p:cNvPr>
            <p:cNvSpPr/>
            <p:nvPr/>
          </p:nvSpPr>
          <p:spPr>
            <a:xfrm rot="5400000">
              <a:off x="3732077" y="4810070"/>
              <a:ext cx="534692" cy="395347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zh-CN" altLang="en-US"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AD122C5-381E-4FE4-8238-6097264B701D}"/>
              </a:ext>
            </a:extLst>
          </p:cNvPr>
          <p:cNvGrpSpPr/>
          <p:nvPr/>
        </p:nvGrpSpPr>
        <p:grpSpPr>
          <a:xfrm>
            <a:off x="174283" y="1368745"/>
            <a:ext cx="3539195" cy="5359240"/>
            <a:chOff x="256556" y="1380578"/>
            <a:chExt cx="3539195" cy="5359240"/>
          </a:xfrm>
        </p:grpSpPr>
        <p:sp>
          <p:nvSpPr>
            <p:cNvPr id="115" name="圆角矩形 71">
              <a:extLst>
                <a:ext uri="{FF2B5EF4-FFF2-40B4-BE49-F238E27FC236}">
                  <a16:creationId xmlns:a16="http://schemas.microsoft.com/office/drawing/2014/main" id="{6811D69D-55C4-4165-8A6C-7C15A38F1348}"/>
                </a:ext>
              </a:extLst>
            </p:cNvPr>
            <p:cNvSpPr/>
            <p:nvPr/>
          </p:nvSpPr>
          <p:spPr>
            <a:xfrm>
              <a:off x="256556" y="1587847"/>
              <a:ext cx="3530074" cy="5141357"/>
            </a:xfrm>
            <a:prstGeom prst="roundRect">
              <a:avLst>
                <a:gd name="adj" fmla="val 13577"/>
              </a:avLst>
            </a:prstGeom>
            <a:solidFill>
              <a:schemeClr val="bg2">
                <a:lumMod val="90000"/>
                <a:alpha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/>
            <a:p>
              <a:pPr algn="ctr" defTabSz="412750" hangingPunct="0"/>
              <a:endParaRPr lang="zh-CN" altLang="en-US"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08B541BC-6EEE-4C2D-BFEF-7B5CC228D155}"/>
                </a:ext>
              </a:extLst>
            </p:cNvPr>
            <p:cNvSpPr txBox="1"/>
            <p:nvPr/>
          </p:nvSpPr>
          <p:spPr>
            <a:xfrm>
              <a:off x="473878" y="1939666"/>
              <a:ext cx="3008019" cy="29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marL="228600" indent="-228600" algn="ctr" defTabSz="1219200" hangingPunct="0">
                <a:buFont typeface="Wingdings" panose="05000000000000000000" pitchFamily="2" charset="2"/>
                <a:buChar char="Ø"/>
              </a:pPr>
              <a:r>
                <a:rPr lang="zh-CN" altLang="en-US" sz="1600" b="1" dirty="0">
                  <a:solidFill>
                    <a:srgbClr val="002060"/>
                  </a:solidFill>
                  <a:sym typeface="Helvetica Neue"/>
                </a:rPr>
                <a:t>字符串序列索引、比对与分析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E0BDAAF9-E15E-41D3-95A5-29A6AD88E9E9}"/>
                </a:ext>
              </a:extLst>
            </p:cNvPr>
            <p:cNvSpPr txBox="1"/>
            <p:nvPr/>
          </p:nvSpPr>
          <p:spPr>
            <a:xfrm>
              <a:off x="467204" y="4365206"/>
              <a:ext cx="2514845" cy="297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marL="228600" indent="-228600">
                <a:buFont typeface="Wingdings" panose="05000000000000000000" pitchFamily="2" charset="2"/>
                <a:buChar char="Ø"/>
              </a:pPr>
              <a:r>
                <a:rPr lang="zh-CN" altLang="en-US" sz="1600" b="1" dirty="0">
                  <a:solidFill>
                    <a:srgbClr val="002060"/>
                  </a:solidFill>
                  <a:sym typeface="Helvetica Neue"/>
                </a:rPr>
                <a:t>大型特征</a:t>
              </a:r>
              <a:r>
                <a:rPr lang="zh-CN" altLang="en-US" sz="1600" b="1" dirty="0">
                  <a:solidFill>
                    <a:srgbClr val="002060"/>
                  </a:solidFill>
                </a:rPr>
                <a:t>矩阵分析与分类</a:t>
              </a:r>
              <a:endParaRPr lang="zh-CN" altLang="en-US" sz="1600" b="1" dirty="0">
                <a:solidFill>
                  <a:srgbClr val="002060"/>
                </a:solidFill>
                <a:sym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61B76AC0-3787-4666-97F8-50CCF5F112B8}"/>
                    </a:ext>
                  </a:extLst>
                </p:cNvPr>
                <p:cNvSpPr txBox="1"/>
                <p:nvPr/>
              </p:nvSpPr>
              <p:spPr>
                <a:xfrm>
                  <a:off x="331622" y="3549652"/>
                  <a:ext cx="3397637" cy="4560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ea typeface="Cambria Math" panose="02040503050406030204" pitchFamily="18" charset="0"/>
                    </a:rPr>
                    <a:t> Set=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𝑟𝑒𝑎𝑑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𝑟𝑒𝑎𝑑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𝑟𝑒𝑎𝑑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zh-CN" sz="7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  <a:sym typeface="Helvetica Neue"/>
                          </a:rPr>
                          <m:t>𝑟𝑒𝑎𝑑</m:t>
                        </m:r>
                        <m:r>
                          <a:rPr lang="en-US" altLang="zh-CN" sz="1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Neue"/>
                          </a:rPr>
                          <m:t>𝜖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Neue"/>
                          </a:rPr>
                          <m:t>Σ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Helvetica Neue"/>
                              </a:rPr>
                            </m:ctrlPr>
                          </m:sSupPr>
                          <m:e>
                            <m:r>
                              <a:rPr lang="en-US" altLang="zh-CN" sz="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zh-CN" sz="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lit/>
                              </m:rPr>
                              <a:rPr lang="en-US" altLang="zh-CN" sz="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Helvetica Neue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1600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Neue"/>
                          </a:rPr>
                          <m:t>,</m:t>
                        </m:r>
                        <m:r>
                          <a:rPr lang="en-US" altLang="zh-CN" sz="1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  <a:sym typeface="Helvetica Neue"/>
                          </a:rPr>
                          <m:t>200&lt;</m:t>
                        </m:r>
                        <m:r>
                          <a:rPr lang="en-US" altLang="zh-CN" sz="1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lang="en-US" altLang="zh-CN" sz="1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  <a:sym typeface="Helvetica Neue"/>
                          </a:rPr>
                          <m:t>&lt;10000, </m:t>
                        </m:r>
                        <m:r>
                          <a:rPr lang="en-US" altLang="zh-CN" sz="1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  <a:sym typeface="Helvetica Neue"/>
                          </a:rPr>
                          <m:t>𝑛</m:t>
                        </m:r>
                        <m:r>
                          <a:rPr lang="zh-CN" altLang="en-US" sz="700" i="1">
                            <a:latin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altLang="zh-CN" sz="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7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altLang="zh-CN" sz="1600" dirty="0">
                    <a:solidFill>
                      <a:srgbClr val="5E5E5E"/>
                    </a:solidFill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61B76AC0-3787-4666-97F8-50CCF5F11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622" y="3549652"/>
                  <a:ext cx="3397637" cy="456022"/>
                </a:xfrm>
                <a:prstGeom prst="rect">
                  <a:avLst/>
                </a:prstGeom>
                <a:blipFill>
                  <a:blip r:embed="rId3"/>
                  <a:stretch>
                    <a:fillRect t="-10667" b="-66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8F439622-B704-4438-A96D-DDC104850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848" y="4740464"/>
              <a:ext cx="2143306" cy="833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4B2B580E-E193-4117-A68A-5A21A84585A2}"/>
                    </a:ext>
                  </a:extLst>
                </p:cNvPr>
                <p:cNvSpPr txBox="1"/>
                <p:nvPr/>
              </p:nvSpPr>
              <p:spPr>
                <a:xfrm>
                  <a:off x="1505063" y="5871902"/>
                  <a:ext cx="967455" cy="6589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algn="ctr" defTabSz="1219169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10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000" i="1">
                                    <a:solidFill>
                                      <a:srgbClr val="5E5E5E"/>
                                    </a:solidFill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1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⋯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1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1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⋱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  <m:r>
                                        <a:rPr lang="zh-CN" altLang="en-US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 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rgbClr val="5E5E5E"/>
                                          </a:solidFill>
                                          <a:latin typeface="Cambria Math" panose="02040503050406030204" pitchFamily="18" charset="0"/>
                                          <a:sym typeface="Helvetica Neue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1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  <m:r>
                                    <a:rPr lang="zh-CN" altLang="en-US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 </m:t>
                                  </m:r>
                                  <m:r>
                                    <a:rPr lang="en-US" altLang="zh-CN" sz="1000" i="1">
                                      <a:solidFill>
                                        <a:srgbClr val="5E5E5E"/>
                                      </a:solidFill>
                                      <a:latin typeface="Cambria Math" panose="02040503050406030204" pitchFamily="18" charset="0"/>
                                      <a:sym typeface="Helvetica Neue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4000" dirty="0">
                    <a:solidFill>
                      <a:srgbClr val="5E5E5E"/>
                    </a:solidFill>
                    <a:sym typeface="Helvetica Neue"/>
                  </a:endParaRPr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4B2B580E-E193-4117-A68A-5A21A8458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063" y="5871902"/>
                  <a:ext cx="967455" cy="658963"/>
                </a:xfrm>
                <a:prstGeom prst="rect">
                  <a:avLst/>
                </a:prstGeom>
                <a:blipFill>
                  <a:blip r:embed="rId5"/>
                  <a:stretch>
                    <a:fillRect l="-35220" r="-3270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EA9CE341-984F-4ED2-8DBD-AD866A18CC34}"/>
                </a:ext>
              </a:extLst>
            </p:cNvPr>
            <p:cNvSpPr/>
            <p:nvPr/>
          </p:nvSpPr>
          <p:spPr>
            <a:xfrm>
              <a:off x="256556" y="1598461"/>
              <a:ext cx="3539195" cy="5141357"/>
            </a:xfrm>
            <a:prstGeom prst="roundRect">
              <a:avLst>
                <a:gd name="adj" fmla="val 6440"/>
              </a:avLst>
            </a:prstGeom>
            <a:noFill/>
            <a:ln w="19050" cap="flat">
              <a:solidFill>
                <a:srgbClr val="C00000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/>
            <a:p>
              <a:pPr algn="ctr" defTabSz="412750" hangingPunct="0"/>
              <a:endParaRPr lang="zh-CN" altLang="en-US" sz="1600" dirty="0">
                <a:solidFill>
                  <a:srgbClr val="FFFFFF"/>
                </a:solidFill>
                <a:highlight>
                  <a:srgbClr val="FF0000"/>
                </a:highlight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34DD490-5E02-4742-B51B-61A0C33417E9}"/>
                </a:ext>
              </a:extLst>
            </p:cNvPr>
            <p:cNvSpPr txBox="1"/>
            <p:nvPr/>
          </p:nvSpPr>
          <p:spPr>
            <a:xfrm>
              <a:off x="670281" y="1380578"/>
              <a:ext cx="2698640" cy="3898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1219200" hangingPunct="0"/>
              <a:r>
                <a:rPr lang="en-US" altLang="zh-CN" sz="2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PB</a:t>
              </a:r>
              <a:r>
                <a:rPr lang="zh-CN" altLang="en-US" sz="2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级数据</a:t>
              </a:r>
              <a:endParaRPr lang="en-US" altLang="zh-CN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4800F97C-452D-4783-BA54-F5151185B2E5}"/>
                </a:ext>
              </a:extLst>
            </p:cNvPr>
            <p:cNvGrpSpPr/>
            <p:nvPr/>
          </p:nvGrpSpPr>
          <p:grpSpPr>
            <a:xfrm>
              <a:off x="815536" y="2388300"/>
              <a:ext cx="2259957" cy="1049892"/>
              <a:chOff x="6381750" y="2753899"/>
              <a:chExt cx="9914480" cy="5633672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0D1077BE-E8BE-4610-A744-A61C57B122E5}"/>
                  </a:ext>
                </a:extLst>
              </p:cNvPr>
              <p:cNvGrpSpPr/>
              <p:nvPr/>
            </p:nvGrpSpPr>
            <p:grpSpPr>
              <a:xfrm>
                <a:off x="6381750" y="4560093"/>
                <a:ext cx="9914480" cy="3827478"/>
                <a:chOff x="6381750" y="4560093"/>
                <a:chExt cx="9914480" cy="3827478"/>
              </a:xfrm>
            </p:grpSpPr>
            <p:pic>
              <p:nvPicPr>
                <p:cNvPr id="161" name="图片 160">
                  <a:extLst>
                    <a:ext uri="{FF2B5EF4-FFF2-40B4-BE49-F238E27FC236}">
                      <a16:creationId xmlns:a16="http://schemas.microsoft.com/office/drawing/2014/main" id="{E983B6F9-D6E5-4F43-BA7B-76B6327C9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58" b="17668"/>
                <a:stretch/>
              </p:blipFill>
              <p:spPr>
                <a:xfrm>
                  <a:off x="6381750" y="4560093"/>
                  <a:ext cx="9582928" cy="3783807"/>
                </a:xfrm>
                <a:prstGeom prst="rect">
                  <a:avLst/>
                </a:prstGeom>
              </p:spPr>
            </p:pic>
            <p:pic>
              <p:nvPicPr>
                <p:cNvPr id="162" name="图片 161">
                  <a:extLst>
                    <a:ext uri="{FF2B5EF4-FFF2-40B4-BE49-F238E27FC236}">
                      <a16:creationId xmlns:a16="http://schemas.microsoft.com/office/drawing/2014/main" id="{9F6D0789-5FA0-428B-841B-4941B6B60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06669" y="7763665"/>
                  <a:ext cx="1960061" cy="131769"/>
                </a:xfrm>
                <a:prstGeom prst="rect">
                  <a:avLst/>
                </a:prstGeom>
              </p:spPr>
            </p:pic>
            <p:pic>
              <p:nvPicPr>
                <p:cNvPr id="163" name="图片 162">
                  <a:extLst>
                    <a:ext uri="{FF2B5EF4-FFF2-40B4-BE49-F238E27FC236}">
                      <a16:creationId xmlns:a16="http://schemas.microsoft.com/office/drawing/2014/main" id="{EBCF6358-B95D-4584-804F-5D403172AD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86699" y="8255802"/>
                  <a:ext cx="1960061" cy="131769"/>
                </a:xfrm>
                <a:prstGeom prst="rect">
                  <a:avLst/>
                </a:prstGeom>
              </p:spPr>
            </p:pic>
            <p:pic>
              <p:nvPicPr>
                <p:cNvPr id="164" name="图片 163">
                  <a:extLst>
                    <a:ext uri="{FF2B5EF4-FFF2-40B4-BE49-F238E27FC236}">
                      <a16:creationId xmlns:a16="http://schemas.microsoft.com/office/drawing/2014/main" id="{40572523-1B58-4D10-93C5-A2F2A048C8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0363" y="8228018"/>
                  <a:ext cx="1960061" cy="131769"/>
                </a:xfrm>
                <a:prstGeom prst="rect">
                  <a:avLst/>
                </a:prstGeom>
              </p:spPr>
            </p:pic>
            <p:pic>
              <p:nvPicPr>
                <p:cNvPr id="165" name="图片 164">
                  <a:extLst>
                    <a:ext uri="{FF2B5EF4-FFF2-40B4-BE49-F238E27FC236}">
                      <a16:creationId xmlns:a16="http://schemas.microsoft.com/office/drawing/2014/main" id="{0BEC9CA9-CBD4-4E59-AE75-C89AF32BF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19130" y="7839865"/>
                  <a:ext cx="1960061" cy="131769"/>
                </a:xfrm>
                <a:prstGeom prst="rect">
                  <a:avLst/>
                </a:prstGeom>
              </p:spPr>
            </p:pic>
            <p:pic>
              <p:nvPicPr>
                <p:cNvPr id="166" name="图片 165">
                  <a:extLst>
                    <a:ext uri="{FF2B5EF4-FFF2-40B4-BE49-F238E27FC236}">
                      <a16:creationId xmlns:a16="http://schemas.microsoft.com/office/drawing/2014/main" id="{C95A95C0-CF1B-402D-A8DE-4C904E7D0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36169" y="7631896"/>
                  <a:ext cx="1960061" cy="131769"/>
                </a:xfrm>
                <a:prstGeom prst="rect">
                  <a:avLst/>
                </a:prstGeom>
              </p:spPr>
            </p:pic>
            <p:pic>
              <p:nvPicPr>
                <p:cNvPr id="167" name="图片 166">
                  <a:extLst>
                    <a:ext uri="{FF2B5EF4-FFF2-40B4-BE49-F238E27FC236}">
                      <a16:creationId xmlns:a16="http://schemas.microsoft.com/office/drawing/2014/main" id="{9AD81E43-8A65-4DA7-BFCE-BE31F09E1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36168" y="7876383"/>
                  <a:ext cx="1960061" cy="131769"/>
                </a:xfrm>
                <a:prstGeom prst="rect">
                  <a:avLst/>
                </a:prstGeom>
              </p:spPr>
            </p:pic>
            <p:pic>
              <p:nvPicPr>
                <p:cNvPr id="168" name="图片 167">
                  <a:extLst>
                    <a:ext uri="{FF2B5EF4-FFF2-40B4-BE49-F238E27FC236}">
                      <a16:creationId xmlns:a16="http://schemas.microsoft.com/office/drawing/2014/main" id="{397ADE58-0826-4E6E-9036-6BA42EFE2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18868" y="7990682"/>
                  <a:ext cx="1960061" cy="131769"/>
                </a:xfrm>
                <a:prstGeom prst="rect">
                  <a:avLst/>
                </a:prstGeom>
              </p:spPr>
            </p:pic>
          </p:grp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04E34749-2D4C-4B94-9D29-58B50E415410}"/>
                  </a:ext>
                </a:extLst>
              </p:cNvPr>
              <p:cNvSpPr/>
              <p:nvPr/>
            </p:nvSpPr>
            <p:spPr>
              <a:xfrm>
                <a:off x="12477750" y="5486400"/>
                <a:ext cx="419100" cy="41910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50"/>
              </a:p>
            </p:txBody>
          </p:sp>
          <p:cxnSp>
            <p:nvCxnSpPr>
              <p:cNvPr id="159" name="直接箭头连接符 158">
                <a:extLst>
                  <a:ext uri="{FF2B5EF4-FFF2-40B4-BE49-F238E27FC236}">
                    <a16:creationId xmlns:a16="http://schemas.microsoft.com/office/drawing/2014/main" id="{18AC9F53-0A74-4D16-8612-55E33882478C}"/>
                  </a:ext>
                </a:extLst>
              </p:cNvPr>
              <p:cNvCxnSpPr>
                <a:cxnSpLocks/>
                <a:stCxn id="158" idx="1"/>
              </p:cNvCxnSpPr>
              <p:nvPr/>
            </p:nvCxnSpPr>
            <p:spPr>
              <a:xfrm flipH="1" flipV="1">
                <a:off x="11449050" y="3905250"/>
                <a:ext cx="1090076" cy="16425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0" name="矩形: 圆角 159">
                <a:extLst>
                  <a:ext uri="{FF2B5EF4-FFF2-40B4-BE49-F238E27FC236}">
                    <a16:creationId xmlns:a16="http://schemas.microsoft.com/office/drawing/2014/main" id="{C74565BD-0879-45A1-ABCA-B94D2CFF9279}"/>
                  </a:ext>
                </a:extLst>
              </p:cNvPr>
              <p:cNvSpPr/>
              <p:nvPr/>
            </p:nvSpPr>
            <p:spPr>
              <a:xfrm>
                <a:off x="8676237" y="2753899"/>
                <a:ext cx="5852379" cy="1218141"/>
              </a:xfrm>
              <a:prstGeom prst="round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>
                <a:innerShdw blurRad="114300">
                  <a:prstClr val="black"/>
                </a:inn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algn="ctr" defTabSz="412750" hangingPunct="0"/>
                <a:r>
                  <a:rPr lang="en-US" altLang="zh-CN" sz="1000" dirty="0">
                    <a:solidFill>
                      <a:schemeClr val="bg2">
                        <a:lumMod val="10000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…</a:t>
                </a:r>
                <a:r>
                  <a:rPr lang="en-US" altLang="zh-CN" sz="1000" dirty="0">
                    <a:solidFill>
                      <a:schemeClr val="accent4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ATGCAATC</a:t>
                </a:r>
                <a:r>
                  <a:rPr lang="en-US" altLang="zh-CN" sz="1000" dirty="0"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…</a:t>
                </a:r>
                <a:endParaRPr lang="zh-CN" altLang="en-US" sz="1000" dirty="0"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86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89F3865F-3F8C-4101-ABB9-1AC743DBC4CD}"/>
              </a:ext>
            </a:extLst>
          </p:cNvPr>
          <p:cNvSpPr/>
          <p:nvPr/>
        </p:nvSpPr>
        <p:spPr>
          <a:xfrm flipH="1" flipV="1">
            <a:off x="-1" y="9333"/>
            <a:ext cx="5400000" cy="576000"/>
          </a:xfrm>
          <a:custGeom>
            <a:avLst/>
            <a:gdLst>
              <a:gd name="connsiteX0" fmla="*/ 4830238 w 4830238"/>
              <a:gd name="connsiteY0" fmla="*/ 624420 h 624420"/>
              <a:gd name="connsiteX1" fmla="*/ 0 w 4830238"/>
              <a:gd name="connsiteY1" fmla="*/ 624420 h 624420"/>
              <a:gd name="connsiteX2" fmla="*/ 416391 w 4830238"/>
              <a:gd name="connsiteY2" fmla="*/ 0 h 624420"/>
              <a:gd name="connsiteX3" fmla="*/ 4830238 w 4830238"/>
              <a:gd name="connsiteY3" fmla="*/ 0 h 62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238" h="624420">
                <a:moveTo>
                  <a:pt x="4830238" y="624420"/>
                </a:moveTo>
                <a:lnTo>
                  <a:pt x="0" y="624420"/>
                </a:lnTo>
                <a:lnTo>
                  <a:pt x="416391" y="0"/>
                </a:lnTo>
                <a:lnTo>
                  <a:pt x="4830238" y="0"/>
                </a:lnTo>
                <a:close/>
              </a:path>
            </a:pathLst>
          </a:custGeom>
          <a:solidFill>
            <a:srgbClr val="17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71D03AF2-21E1-4CE5-91F2-382ADA798395}"/>
              </a:ext>
            </a:extLst>
          </p:cNvPr>
          <p:cNvSpPr txBox="1"/>
          <p:nvPr/>
        </p:nvSpPr>
        <p:spPr>
          <a:xfrm>
            <a:off x="34014" y="74892"/>
            <a:ext cx="6992952" cy="474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5" b="0" kern="1200">
                <a:solidFill>
                  <a:srgbClr val="6136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生物信息学：算法密集型科学</a:t>
            </a:r>
          </a:p>
        </p:txBody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id="{FA1C7FE9-AF0C-4F7B-A56B-C3D3FF611CCC}"/>
              </a:ext>
            </a:extLst>
          </p:cNvPr>
          <p:cNvSpPr/>
          <p:nvPr/>
        </p:nvSpPr>
        <p:spPr>
          <a:xfrm>
            <a:off x="419236" y="849041"/>
            <a:ext cx="6844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BLAST: 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查找字符串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在字符串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中的位置</a:t>
            </a:r>
            <a:endParaRPr lang="zh-CN" altLang="en-US" sz="22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左大括号 7">
            <a:extLst>
              <a:ext uri="{FF2B5EF4-FFF2-40B4-BE49-F238E27FC236}">
                <a16:creationId xmlns:a16="http://schemas.microsoft.com/office/drawing/2014/main" id="{11B7C9C1-C9C8-4845-A4DA-B62C35362193}"/>
              </a:ext>
            </a:extLst>
          </p:cNvPr>
          <p:cNvSpPr/>
          <p:nvPr/>
        </p:nvSpPr>
        <p:spPr>
          <a:xfrm>
            <a:off x="632450" y="1604899"/>
            <a:ext cx="142186" cy="1008580"/>
          </a:xfrm>
          <a:prstGeom prst="leftBrac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Rectangle 14">
            <a:extLst>
              <a:ext uri="{FF2B5EF4-FFF2-40B4-BE49-F238E27FC236}">
                <a16:creationId xmlns:a16="http://schemas.microsoft.com/office/drawing/2014/main" id="{8604AD75-53B4-4838-9FDA-BA5D2AB651B1}"/>
              </a:ext>
            </a:extLst>
          </p:cNvPr>
          <p:cNvSpPr/>
          <p:nvPr/>
        </p:nvSpPr>
        <p:spPr>
          <a:xfrm>
            <a:off x="815984" y="2248092"/>
            <a:ext cx="818458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8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en-US" altLang="zh-CN" sz="18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 = ACGAGCAATTGCCGCCGTTTTCAGCAGTTATGTCATC……</a:t>
            </a:r>
          </a:p>
        </p:txBody>
      </p:sp>
      <p:sp>
        <p:nvSpPr>
          <p:cNvPr id="67" name="Rectangle 15">
            <a:extLst>
              <a:ext uri="{FF2B5EF4-FFF2-40B4-BE49-F238E27FC236}">
                <a16:creationId xmlns:a16="http://schemas.microsoft.com/office/drawing/2014/main" id="{53AD9F18-E6E8-4112-80F3-A74718B5EC7D}"/>
              </a:ext>
            </a:extLst>
          </p:cNvPr>
          <p:cNvSpPr/>
          <p:nvPr/>
        </p:nvSpPr>
        <p:spPr>
          <a:xfrm>
            <a:off x="9152677" y="2245404"/>
            <a:ext cx="2044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长度</a:t>
            </a:r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&gt;&gt; </a:t>
            </a:r>
            <a:r>
              <a:rPr lang="en-US" altLang="zh-CN" sz="1800" b="1" spc="15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3×10</a:t>
            </a:r>
            <a:r>
              <a:rPr lang="en-US" altLang="zh-CN" sz="1800" b="1" spc="150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endParaRPr lang="zh-CN" altLang="en-US" sz="1800" b="1" baseline="30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Rectangle 17">
            <a:extLst>
              <a:ext uri="{FF2B5EF4-FFF2-40B4-BE49-F238E27FC236}">
                <a16:creationId xmlns:a16="http://schemas.microsoft.com/office/drawing/2014/main" id="{47F70DC1-C758-4B85-A78C-3BB8B8E67D61}"/>
              </a:ext>
            </a:extLst>
          </p:cNvPr>
          <p:cNvSpPr/>
          <p:nvPr/>
        </p:nvSpPr>
        <p:spPr>
          <a:xfrm>
            <a:off x="819196" y="1655059"/>
            <a:ext cx="40002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sz="18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en-US" altLang="zh-CN" sz="18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 = CGAGCATGCAG……</a:t>
            </a:r>
            <a:endParaRPr lang="zh-CN" altLang="en-US" sz="1800" spc="1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Rectangle 18">
            <a:extLst>
              <a:ext uri="{FF2B5EF4-FFF2-40B4-BE49-F238E27FC236}">
                <a16:creationId xmlns:a16="http://schemas.microsoft.com/office/drawing/2014/main" id="{2F34A0FE-BAB4-4E55-B427-CF4871861B2C}"/>
              </a:ext>
            </a:extLst>
          </p:cNvPr>
          <p:cNvSpPr/>
          <p:nvPr/>
        </p:nvSpPr>
        <p:spPr>
          <a:xfrm>
            <a:off x="4971558" y="1641466"/>
            <a:ext cx="1800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长度：</a:t>
            </a:r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en-US" altLang="zh-CN" sz="1800" b="1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~10</a:t>
            </a:r>
            <a:r>
              <a:rPr lang="en-US" altLang="zh-CN" sz="1800" b="1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en-US" altLang="zh-CN" sz="1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905E52-8361-479C-9281-756933C3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87" y="2915611"/>
            <a:ext cx="6644026" cy="3544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1AE5BC-92EB-445B-8334-475145221A53}"/>
              </a:ext>
            </a:extLst>
          </p:cNvPr>
          <p:cNvSpPr/>
          <p:nvPr/>
        </p:nvSpPr>
        <p:spPr>
          <a:xfrm>
            <a:off x="7172325" y="5467350"/>
            <a:ext cx="2155168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B8980C-D64A-4386-8C8C-4CEA706B24D2}"/>
              </a:ext>
            </a:extLst>
          </p:cNvPr>
          <p:cNvSpPr/>
          <p:nvPr/>
        </p:nvSpPr>
        <p:spPr>
          <a:xfrm>
            <a:off x="8249909" y="534952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算法时间复杂度：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m×n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7116</TotalTime>
  <Words>2649</Words>
  <Application>Microsoft Office PowerPoint</Application>
  <PresentationFormat>宽屏</PresentationFormat>
  <Paragraphs>672</Paragraphs>
  <Slides>45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4" baseType="lpstr">
      <vt:lpstr>Helvetica Neue</vt:lpstr>
      <vt:lpstr>Helvetica Neue Medium</vt:lpstr>
      <vt:lpstr>PingFang SC</vt:lpstr>
      <vt:lpstr>等线</vt:lpstr>
      <vt:lpstr>等线 Light</vt:lpstr>
      <vt:lpstr>仿宋</vt:lpstr>
      <vt:lpstr>仿宋_GB2312</vt:lpstr>
      <vt:lpstr>华文楷体</vt:lpstr>
      <vt:lpstr>华文行楷</vt:lpstr>
      <vt:lpstr>宋体</vt:lpstr>
      <vt:lpstr>微软雅黑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liubo</dc:creator>
  <cp:lastModifiedBy>姜涛</cp:lastModifiedBy>
  <cp:revision>688</cp:revision>
  <dcterms:modified xsi:type="dcterms:W3CDTF">2021-06-07T01:30:52Z</dcterms:modified>
</cp:coreProperties>
</file>